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8" r:id="rId2"/>
    <p:sldId id="304" r:id="rId3"/>
    <p:sldId id="305" r:id="rId4"/>
    <p:sldId id="313" r:id="rId5"/>
    <p:sldId id="33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12" r:id="rId19"/>
    <p:sldId id="306" r:id="rId20"/>
    <p:sldId id="307" r:id="rId21"/>
    <p:sldId id="308" r:id="rId22"/>
    <p:sldId id="309" r:id="rId23"/>
    <p:sldId id="279" r:id="rId24"/>
    <p:sldId id="280" r:id="rId25"/>
    <p:sldId id="281" r:id="rId26"/>
    <p:sldId id="282" r:id="rId27"/>
    <p:sldId id="283" r:id="rId28"/>
    <p:sldId id="303" r:id="rId29"/>
    <p:sldId id="284" r:id="rId30"/>
    <p:sldId id="285" r:id="rId31"/>
    <p:sldId id="286" r:id="rId32"/>
    <p:sldId id="287" r:id="rId33"/>
    <p:sldId id="288" r:id="rId34"/>
    <p:sldId id="328" r:id="rId35"/>
    <p:sldId id="296" r:id="rId36"/>
    <p:sldId id="302" r:id="rId37"/>
    <p:sldId id="297" r:id="rId38"/>
    <p:sldId id="329" r:id="rId39"/>
    <p:sldId id="330" r:id="rId40"/>
    <p:sldId id="331" r:id="rId41"/>
    <p:sldId id="332" r:id="rId42"/>
    <p:sldId id="310" r:id="rId43"/>
    <p:sldId id="298" r:id="rId44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008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16" autoAdjust="0"/>
    <p:restoredTop sz="93985" autoAdjust="0"/>
  </p:normalViewPr>
  <p:slideViewPr>
    <p:cSldViewPr snapToGrid="0">
      <p:cViewPr>
        <p:scale>
          <a:sx n="90" d="100"/>
          <a:sy n="90" d="100"/>
        </p:scale>
        <p:origin x="-715" y="-58"/>
      </p:cViewPr>
      <p:guideLst>
        <p:guide orient="horz" pos="18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84" y="-11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42D360A-1D8E-4D47-A041-91E8DE4CF26A}" type="datetimeFigureOut">
              <a:rPr lang="en-US"/>
              <a:pPr>
                <a:defRPr/>
              </a:pPr>
              <a:t>11/27/2012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C56B5DE-19D9-4B6A-86C8-54203C10C3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83924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EC06F96-4CF5-4A7B-AE86-1F345798B36A}" type="datetimeFigureOut">
              <a:rPr lang="en-US"/>
              <a:pPr>
                <a:defRPr/>
              </a:pPr>
              <a:t>11/27/2012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5034328-D15A-4E00-901C-256E95DBB6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437427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034328-D15A-4E00-901C-256E95DBB62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5004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034328-D15A-4E00-901C-256E95DBB62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50046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Number was 56M in May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034328-D15A-4E00-901C-256E95DBB62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30924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034328-D15A-4E00-901C-256E95DBB62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72584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034328-D15A-4E00-901C-256E95DBB62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25054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-1"/>
            <a:ext cx="9144001" cy="5143501"/>
            <a:chOff x="0" y="-1"/>
            <a:chExt cx="9144001" cy="5143501"/>
          </a:xfrm>
        </p:grpSpPr>
        <p:pic>
          <p:nvPicPr>
            <p:cNvPr id="6" name="Picture 1" descr="Y:\Developer_Conference\10 - BlackBerry Jam Americas - 2012 September\Marketing\Templates\PPT_Template\images\BlackBerryJamAmericas_2012_PPTtemplate_1000x750_title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86000" y="-1"/>
              <a:ext cx="6858001" cy="5143501"/>
            </a:xfrm>
            <a:prstGeom prst="rect">
              <a:avLst/>
            </a:prstGeom>
            <a:noFill/>
          </p:spPr>
        </p:pic>
        <p:sp>
          <p:nvSpPr>
            <p:cNvPr id="7" name="Rectangle 6"/>
            <p:cNvSpPr/>
            <p:nvPr userDrawn="1"/>
          </p:nvSpPr>
          <p:spPr bwMode="auto">
            <a:xfrm>
              <a:off x="0" y="0"/>
              <a:ext cx="2286000" cy="51301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485901"/>
            <a:ext cx="7772400" cy="954884"/>
          </a:xfrm>
        </p:spPr>
        <p:txBody>
          <a:bodyPr/>
          <a:lstStyle>
            <a:lvl1pPr>
              <a:lnSpc>
                <a:spcPct val="85000"/>
              </a:lnSpc>
              <a:spcAft>
                <a:spcPct val="25000"/>
              </a:spcAft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571750"/>
            <a:ext cx="6400800" cy="1216819"/>
          </a:xfrm>
        </p:spPr>
        <p:txBody>
          <a:bodyPr/>
          <a:lstStyle>
            <a:lvl1pPr marL="0" indent="0">
              <a:spcAft>
                <a:spcPts val="1200"/>
              </a:spcAft>
              <a:buFont typeface="Wingdings" pitchFamily="2" charset="2"/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4" descr="Y:\Developer_Conference\11 - BlackBerry Jam Asia 2012\Content\Asia_2012_PPTtemplate_1334x110_slid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7000"/>
            <a:ext cx="9144000" cy="75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95091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E89589-8A2F-4677-AEF7-D51DC75CB0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7025" y="1276346"/>
            <a:ext cx="4076700" cy="34290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125" y="1276346"/>
            <a:ext cx="4076700" cy="34290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E70B5A-CA86-4FD9-B202-9F326F79C4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95091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49"/>
            <a:ext cx="4040188" cy="533401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33550"/>
            <a:ext cx="4040188" cy="28610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200149"/>
            <a:ext cx="4041775" cy="533401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1733550"/>
            <a:ext cx="4041775" cy="28610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FE718E-7AEB-4BC6-8526-91789E6A71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95091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4E94F-B700-4155-8D9D-1622E6EB09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95091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0D33F6-1F68-4A78-B336-D14E2AA221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1"/>
            <a:ext cx="9144001" cy="5143501"/>
            <a:chOff x="0" y="-1"/>
            <a:chExt cx="9144001" cy="5143501"/>
          </a:xfrm>
        </p:grpSpPr>
        <p:pic>
          <p:nvPicPr>
            <p:cNvPr id="23553" name="Picture 1" descr="Y:\Developer_Conference\10 - BlackBerry Jam Americas - 2012 September\Marketing\Templates\PPT_Template\images\BlackBerryJamAmericas_2012_PPTtemplate_1000x750_title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86000" y="-1"/>
              <a:ext cx="6858001" cy="5143501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 userDrawn="1"/>
          </p:nvSpPr>
          <p:spPr bwMode="auto">
            <a:xfrm>
              <a:off x="0" y="0"/>
              <a:ext cx="2286000" cy="513014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485901"/>
            <a:ext cx="7772400" cy="954884"/>
          </a:xfrm>
        </p:spPr>
        <p:txBody>
          <a:bodyPr/>
          <a:lstStyle>
            <a:lvl1pPr>
              <a:lnSpc>
                <a:spcPct val="85000"/>
              </a:lnSpc>
              <a:spcAft>
                <a:spcPct val="25000"/>
              </a:spcAft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571750"/>
            <a:ext cx="6400800" cy="1216819"/>
          </a:xfrm>
        </p:spPr>
        <p:txBody>
          <a:bodyPr/>
          <a:lstStyle>
            <a:lvl1pPr marL="0" indent="0">
              <a:spcAft>
                <a:spcPts val="1200"/>
              </a:spcAft>
              <a:buFont typeface="Wingdings" pitchFamily="2" charset="2"/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4" descr="Y:\Developer_Conference\11 - BlackBerry Jam Asia 2012\Content\Asia_2012_PPTtemplate_1334x110_slid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3933"/>
            <a:ext cx="9144000" cy="75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96838"/>
            <a:ext cx="57912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7025" y="1276350"/>
            <a:ext cx="83058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4672013"/>
            <a:ext cx="21336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latin typeface="Arial" pitchFamily="34" charset="0"/>
              </a:defRPr>
            </a:lvl1pPr>
          </a:lstStyle>
          <a:p>
            <a:pPr>
              <a:defRPr/>
            </a:pPr>
            <a:fld id="{F78BBF61-29E2-486A-ABAF-B4DC8BEA08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2" descr="Y:\Developer_Conference\10 - BlackBerry Jam Americas - 2012 September\Marketing\Templates\PPT_Template\images\BlackBerryJamAmericas_2012_PPTtemplate_1000x750_slide.jpg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0"/>
            <a:ext cx="9144000" cy="1143000"/>
          </a:xfrm>
          <a:prstGeom prst="rect">
            <a:avLst/>
          </a:prstGeom>
          <a:noFill/>
        </p:spPr>
      </p:pic>
      <p:pic>
        <p:nvPicPr>
          <p:cNvPr id="8" name="Picture 4" descr="Y:\Developer_Conference\11 - BlackBerry Jam Asia 2012\Content\Asia_2012_PPTtemplate_1334x110_slide.PNG"/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135467"/>
            <a:ext cx="9144000" cy="75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3" r:id="rId7"/>
  </p:sldLayoutIdLst>
  <p:transition>
    <p:fade/>
  </p:transition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alibri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alibri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alibri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0"/>
        </a:spcBef>
        <a:spcAft>
          <a:spcPct val="30000"/>
        </a:spcAft>
        <a:buFont typeface="Wingdings" pitchFamily="2" charset="2"/>
        <a:buChar char=""/>
        <a:defRPr sz="24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614363" indent="-269875" algn="l" rtl="0" eaLnBrk="0" fontAlgn="base" hangingPunct="0">
        <a:lnSpc>
          <a:spcPct val="85000"/>
        </a:lnSpc>
        <a:spcBef>
          <a:spcPct val="0"/>
        </a:spcBef>
        <a:spcAft>
          <a:spcPct val="30000"/>
        </a:spcAft>
        <a:buSzPct val="65000"/>
        <a:buFont typeface="Wingdings 3" pitchFamily="18" charset="2"/>
        <a:buChar char=""/>
        <a:defRPr sz="2000">
          <a:solidFill>
            <a:schemeClr val="tx1"/>
          </a:solidFill>
          <a:latin typeface="Arial" pitchFamily="34" charset="0"/>
          <a:cs typeface="+mn-cs"/>
        </a:defRPr>
      </a:lvl2pPr>
      <a:lvl3pPr marL="912813" indent="-296863" algn="l" rtl="0" eaLnBrk="0" fontAlgn="base" hangingPunct="0">
        <a:lnSpc>
          <a:spcPct val="85000"/>
        </a:lnSpc>
        <a:spcBef>
          <a:spcPct val="0"/>
        </a:spcBef>
        <a:spcAft>
          <a:spcPct val="30000"/>
        </a:spcAft>
        <a:buFont typeface="Wingdings" pitchFamily="2" charset="2"/>
        <a:buChar char=""/>
        <a:defRPr>
          <a:solidFill>
            <a:schemeClr val="tx1"/>
          </a:solidFill>
          <a:latin typeface="Arial" pitchFamily="34" charset="0"/>
          <a:cs typeface="+mn-cs"/>
        </a:defRPr>
      </a:lvl3pPr>
      <a:lvl4pPr marL="1141413" indent="-227013" algn="l" rtl="0" eaLnBrk="0" fontAlgn="base" hangingPunct="0">
        <a:lnSpc>
          <a:spcPct val="85000"/>
        </a:lnSpc>
        <a:spcBef>
          <a:spcPct val="0"/>
        </a:spcBef>
        <a:spcAft>
          <a:spcPct val="30000"/>
        </a:spcAft>
        <a:buSzPct val="65000"/>
        <a:buFont typeface="Wingdings 3" pitchFamily="18" charset="2"/>
        <a:buChar char=""/>
        <a:defRPr>
          <a:solidFill>
            <a:schemeClr val="tx1"/>
          </a:solidFill>
          <a:latin typeface="Arial" pitchFamily="34" charset="0"/>
          <a:cs typeface="+mn-cs"/>
        </a:defRPr>
      </a:lvl4pPr>
      <a:lvl5pPr marL="1370013" indent="-227013" algn="l" rtl="0" eaLnBrk="0" fontAlgn="base" hangingPunct="0">
        <a:lnSpc>
          <a:spcPct val="85000"/>
        </a:lnSpc>
        <a:spcBef>
          <a:spcPct val="0"/>
        </a:spcBef>
        <a:spcAft>
          <a:spcPct val="30000"/>
        </a:spcAft>
        <a:buFont typeface="Wingdings" pitchFamily="2" charset="2"/>
        <a:buChar char=""/>
        <a:defRPr>
          <a:solidFill>
            <a:schemeClr val="tx1"/>
          </a:solidFill>
          <a:latin typeface="Arial" pitchFamily="34" charset="0"/>
          <a:cs typeface="+mn-cs"/>
        </a:defRPr>
      </a:lvl5pPr>
      <a:lvl6pPr marL="1827213" indent="-227013" algn="l" rtl="0" fontAlgn="base">
        <a:lnSpc>
          <a:spcPct val="85000"/>
        </a:lnSpc>
        <a:spcBef>
          <a:spcPct val="0"/>
        </a:spcBef>
        <a:spcAft>
          <a:spcPct val="30000"/>
        </a:spcAft>
        <a:buClr>
          <a:schemeClr val="accent2"/>
        </a:buClr>
        <a:buFont typeface="Wingdings" pitchFamily="2" charset="2"/>
        <a:buChar char=""/>
        <a:defRPr>
          <a:solidFill>
            <a:schemeClr val="tx1"/>
          </a:solidFill>
          <a:latin typeface="+mn-lt"/>
          <a:cs typeface="+mn-cs"/>
        </a:defRPr>
      </a:lvl6pPr>
      <a:lvl7pPr marL="2284413" indent="-227013" algn="l" rtl="0" fontAlgn="base">
        <a:lnSpc>
          <a:spcPct val="85000"/>
        </a:lnSpc>
        <a:spcBef>
          <a:spcPct val="0"/>
        </a:spcBef>
        <a:spcAft>
          <a:spcPct val="30000"/>
        </a:spcAft>
        <a:buClr>
          <a:schemeClr val="accent2"/>
        </a:buClr>
        <a:buFont typeface="Wingdings" pitchFamily="2" charset="2"/>
        <a:buChar char=""/>
        <a:defRPr>
          <a:solidFill>
            <a:schemeClr val="tx1"/>
          </a:solidFill>
          <a:latin typeface="+mn-lt"/>
          <a:cs typeface="+mn-cs"/>
        </a:defRPr>
      </a:lvl7pPr>
      <a:lvl8pPr marL="2741613" indent="-227013" algn="l" rtl="0" fontAlgn="base">
        <a:lnSpc>
          <a:spcPct val="85000"/>
        </a:lnSpc>
        <a:spcBef>
          <a:spcPct val="0"/>
        </a:spcBef>
        <a:spcAft>
          <a:spcPct val="30000"/>
        </a:spcAft>
        <a:buClr>
          <a:schemeClr val="accent2"/>
        </a:buClr>
        <a:buFont typeface="Wingdings" pitchFamily="2" charset="2"/>
        <a:buChar char=""/>
        <a:defRPr>
          <a:solidFill>
            <a:schemeClr val="tx1"/>
          </a:solidFill>
          <a:latin typeface="+mn-lt"/>
          <a:cs typeface="+mn-cs"/>
        </a:defRPr>
      </a:lvl8pPr>
      <a:lvl9pPr marL="3198813" indent="-227013" algn="l" rtl="0" fontAlgn="base">
        <a:lnSpc>
          <a:spcPct val="85000"/>
        </a:lnSpc>
        <a:spcBef>
          <a:spcPct val="0"/>
        </a:spcBef>
        <a:spcAft>
          <a:spcPct val="30000"/>
        </a:spcAft>
        <a:buClr>
          <a:schemeClr val="accent2"/>
        </a:buClr>
        <a:buFont typeface="Wingdings" pitchFamily="2" charset="2"/>
        <a:buChar char="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nkalkounis@rim.com" TargetMode="External"/><Relationship Id="rId2" Type="http://schemas.openxmlformats.org/officeDocument/2006/relationships/hyperlink" Target="http://developer.blackberry.com/bb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sohm@rim.com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Monkey-typing.jpg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uidgenerator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nkalkounis@rim.com" TargetMode="External"/><Relationship Id="rId2" Type="http://schemas.openxmlformats.org/officeDocument/2006/relationships/hyperlink" Target="http://developer.blackberry.com/bb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sohm@rim.com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jpeg"/><Relationship Id="rId2" Type="http://schemas.openxmlformats.org/officeDocument/2006/relationships/image" Target="../media/image6.jpe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85900"/>
            <a:ext cx="7772400" cy="955675"/>
          </a:xfrm>
        </p:spPr>
        <p:txBody>
          <a:bodyPr/>
          <a:lstStyle/>
          <a:p>
            <a:r>
              <a:rPr lang="en-US" dirty="0"/>
              <a:t>Leveraging BlackBerry Services: </a:t>
            </a:r>
            <a:r>
              <a:rPr lang="en-US" dirty="0" smtClean="0"/>
              <a:t>BBM and </a:t>
            </a:r>
            <a:r>
              <a:rPr lang="en-US" dirty="0" err="1" smtClean="0"/>
              <a:t>Scoreloop</a:t>
            </a:r>
            <a:endParaRPr lang="en-US" dirty="0" smtClean="0">
              <a:latin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571750"/>
            <a:ext cx="6400800" cy="1905000"/>
          </a:xfrm>
        </p:spPr>
        <p:txBody>
          <a:bodyPr/>
          <a:lstStyle/>
          <a:p>
            <a:r>
              <a:rPr lang="en-US" sz="1800" dirty="0" smtClean="0">
                <a:latin typeface="Arial" charset="0"/>
              </a:rPr>
              <a:t>JAM 847</a:t>
            </a:r>
          </a:p>
          <a:p>
            <a:r>
              <a:rPr lang="en-US" sz="1800" dirty="0" smtClean="0">
                <a:latin typeface="Arial" charset="0"/>
              </a:rPr>
              <a:t>Nick Kalkounis – Product Manager</a:t>
            </a:r>
          </a:p>
          <a:p>
            <a:r>
              <a:rPr lang="en-US" sz="1800" dirty="0" smtClean="0">
                <a:latin typeface="Arial" charset="0"/>
              </a:rPr>
              <a:t>Mark Sohm – Developer Relations</a:t>
            </a:r>
          </a:p>
          <a:p>
            <a:r>
              <a:rPr lang="en-US" sz="1800" dirty="0" smtClean="0">
                <a:latin typeface="Arial" charset="0"/>
              </a:rPr>
              <a:t>Vaideeswaran Sethuraman, CEO, </a:t>
            </a:r>
            <a:r>
              <a:rPr lang="en-US" sz="1800" dirty="0" err="1" smtClean="0">
                <a:latin typeface="Arial" charset="0"/>
              </a:rPr>
              <a:t>Divum</a:t>
            </a:r>
            <a:endParaRPr lang="en-US" sz="1800" dirty="0" smtClean="0">
              <a:latin typeface="Arial" charset="0"/>
            </a:endParaRPr>
          </a:p>
          <a:p>
            <a:r>
              <a:rPr lang="en-US" sz="1800" dirty="0" err="1" smtClean="0">
                <a:latin typeface="Arial" charset="0"/>
              </a:rPr>
              <a:t>Chethan</a:t>
            </a:r>
            <a:r>
              <a:rPr lang="en-US" sz="1800" dirty="0" smtClean="0">
                <a:latin typeface="Arial" charset="0"/>
              </a:rPr>
              <a:t> Rao, </a:t>
            </a:r>
            <a:r>
              <a:rPr lang="en-US" sz="1800" dirty="0" err="1" smtClean="0">
                <a:latin typeface="Arial" charset="0"/>
              </a:rPr>
              <a:t>Divum</a:t>
            </a:r>
            <a:endParaRPr lang="en-US" sz="1800" dirty="0" smtClean="0">
              <a:latin typeface="Arial" charset="0"/>
            </a:endParaRPr>
          </a:p>
          <a:p>
            <a:r>
              <a:rPr lang="en-US" sz="1800" dirty="0" smtClean="0">
                <a:latin typeface="Arial" charset="0"/>
              </a:rPr>
              <a:t>November 29-30, 2012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Games App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964883"/>
            <a:ext cx="6400800" cy="1054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Connect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575" y="1877060"/>
            <a:ext cx="3859213" cy="31702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2000" kern="0" dirty="0" smtClean="0">
                <a:latin typeface="Arial" pitchFamily="34" charset="0"/>
                <a:ea typeface="ＭＳ Ｐゴシック" charset="0"/>
                <a:cs typeface="Arial" pitchFamily="34" charset="0"/>
              </a:rPr>
              <a:t> Connect </a:t>
            </a:r>
            <a:r>
              <a:rPr lang="en-US" sz="2000" kern="0" dirty="0">
                <a:latin typeface="Arial" pitchFamily="34" charset="0"/>
                <a:ea typeface="ＭＳ Ｐゴシック" charset="0"/>
                <a:cs typeface="Arial" pitchFamily="34" charset="0"/>
              </a:rPr>
              <a:t>with other BB10 gamers.</a:t>
            </a:r>
          </a:p>
          <a:p>
            <a:pPr>
              <a:buFont typeface="Arial" pitchFamily="34" charset="0"/>
              <a:buChar char="•"/>
              <a:defRPr/>
            </a:pPr>
            <a:endParaRPr lang="en-US" sz="2000" kern="0" dirty="0">
              <a:latin typeface="Arial" pitchFamily="34" charset="0"/>
              <a:ea typeface="ＭＳ Ｐゴシック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2000" kern="0" dirty="0" smtClean="0">
                <a:latin typeface="Arial" pitchFamily="34" charset="0"/>
                <a:ea typeface="ＭＳ Ｐゴシック" charset="0"/>
                <a:cs typeface="Arial" pitchFamily="34" charset="0"/>
              </a:rPr>
              <a:t> Invite </a:t>
            </a:r>
            <a:r>
              <a:rPr lang="en-US" sz="2000" kern="0" dirty="0">
                <a:latin typeface="Arial" pitchFamily="34" charset="0"/>
                <a:ea typeface="ＭＳ Ｐゴシック" charset="0"/>
                <a:cs typeface="Arial" pitchFamily="34" charset="0"/>
              </a:rPr>
              <a:t>by email and add your BBM contacts. </a:t>
            </a:r>
          </a:p>
          <a:p>
            <a:pPr>
              <a:buFont typeface="Arial" pitchFamily="34" charset="0"/>
              <a:buChar char="•"/>
              <a:defRPr/>
            </a:pPr>
            <a:endParaRPr lang="en-US" sz="2000" kern="0" dirty="0">
              <a:latin typeface="Arial" pitchFamily="34" charset="0"/>
              <a:ea typeface="ＭＳ Ｐゴシック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2000" kern="0" dirty="0" smtClean="0">
                <a:latin typeface="Arial" pitchFamily="34" charset="0"/>
                <a:ea typeface="ＭＳ Ｐゴシック" charset="0"/>
                <a:cs typeface="Arial" pitchFamily="34" charset="0"/>
              </a:rPr>
              <a:t> Receive </a:t>
            </a:r>
            <a:r>
              <a:rPr lang="en-US" sz="2000" kern="0" dirty="0">
                <a:latin typeface="Arial" pitchFamily="34" charset="0"/>
                <a:ea typeface="ＭＳ Ｐゴシック" charset="0"/>
                <a:cs typeface="Arial" pitchFamily="34" charset="0"/>
              </a:rPr>
              <a:t>achievement and challenge news updates from friends and stay engaged.</a:t>
            </a:r>
          </a:p>
          <a:p>
            <a:pPr>
              <a:buFont typeface="Arial" pitchFamily="34" charset="0"/>
              <a:buChar char="•"/>
              <a:defRPr/>
            </a:pPr>
            <a:endParaRPr lang="en-US" sz="2000" dirty="0"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8102" y="1188720"/>
            <a:ext cx="1965397" cy="383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97749" y="1728920"/>
            <a:ext cx="1635574" cy="2723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Games App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1147763"/>
            <a:ext cx="6400800" cy="924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Discover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7198" y="1884680"/>
            <a:ext cx="3633787" cy="31700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Discover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your friends</a:t>
            </a:r>
            <a:r>
              <a:rPr lang="en-US" altLang="en-US" sz="2000" dirty="0">
                <a:latin typeface="Arial" pitchFamily="34" charset="0"/>
                <a:cs typeface="Arial" pitchFamily="34" charset="0"/>
              </a:rPr>
              <a:t>’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games.</a:t>
            </a:r>
          </a:p>
          <a:p>
            <a:pPr>
              <a:buFont typeface="Arial" pitchFamily="34" charset="0"/>
              <a:buChar char="•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Find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the most popular games, your friends</a:t>
            </a:r>
            <a:r>
              <a:rPr lang="en-US" altLang="en-US" sz="2000" dirty="0">
                <a:latin typeface="Arial" pitchFamily="34" charset="0"/>
                <a:cs typeface="Arial" pitchFamily="34" charset="0"/>
              </a:rPr>
              <a:t>’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favorites and all new social games.</a:t>
            </a:r>
          </a:p>
          <a:p>
            <a:pPr>
              <a:buFont typeface="Arial" pitchFamily="34" charset="0"/>
              <a:buChar char="•"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Download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directly from App World.</a:t>
            </a:r>
          </a:p>
          <a:p>
            <a:pPr>
              <a:buFont typeface="Arial" pitchFamily="34" charset="0"/>
              <a:buChar char="•"/>
            </a:pP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508000" y="1828800"/>
            <a:ext cx="2600325" cy="5029200"/>
            <a:chOff x="508001" y="1828948"/>
            <a:chExt cx="2599764" cy="5029052"/>
          </a:xfrm>
        </p:grpSpPr>
        <p:sp>
          <p:nvSpPr>
            <p:cNvPr id="8" name="Picture 12"/>
            <p:cNvSpPr>
              <a:spLocks noChangeAspect="1"/>
            </p:cNvSpPr>
            <p:nvPr/>
          </p:nvSpPr>
          <p:spPr bwMode="auto">
            <a:xfrm>
              <a:off x="508001" y="1828948"/>
              <a:ext cx="2599764" cy="50290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Picture 6"/>
            <p:cNvSpPr>
              <a:spLocks noChangeAspect="1"/>
            </p:cNvSpPr>
            <p:nvPr/>
          </p:nvSpPr>
          <p:spPr bwMode="auto">
            <a:xfrm>
              <a:off x="677490" y="2445497"/>
              <a:ext cx="2280863" cy="3801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1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99102" y="1219200"/>
            <a:ext cx="1929458" cy="376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4976" y="1743690"/>
            <a:ext cx="1608514" cy="268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Scoreloop</a:t>
            </a:r>
            <a:r>
              <a:rPr lang="en-US" dirty="0" smtClean="0"/>
              <a:t> SDK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charset="0"/>
              <a:buAutoNum type="arabicParenR"/>
              <a:defRPr/>
            </a:pPr>
            <a:endParaRPr lang="en-US" sz="2000" dirty="0" smtClean="0"/>
          </a:p>
          <a:p>
            <a:pPr marL="457200" indent="-457200">
              <a:buFont typeface="Wingdings" charset="0"/>
              <a:buAutoNum type="arabicParenR"/>
              <a:defRPr/>
            </a:pPr>
            <a:endParaRPr lang="en-US" sz="2000" dirty="0" smtClean="0"/>
          </a:p>
          <a:p>
            <a:pPr marL="457200" indent="-457200">
              <a:defRPr/>
            </a:pPr>
            <a:r>
              <a:rPr lang="en-US" sz="2000" dirty="0" smtClean="0"/>
              <a:t>Integrate with the Games app for ultimate visibility on BB10</a:t>
            </a:r>
          </a:p>
          <a:p>
            <a:pPr marL="457200" indent="-457200">
              <a:defRPr/>
            </a:pPr>
            <a:r>
              <a:rPr lang="en-US" sz="2000" dirty="0" smtClean="0"/>
              <a:t>Make your game better with social </a:t>
            </a:r>
            <a:r>
              <a:rPr lang="en-US" sz="2000" dirty="0" smtClean="0"/>
              <a:t>features</a:t>
            </a:r>
          </a:p>
          <a:p>
            <a:pPr marL="457200" indent="-457200">
              <a:buFont typeface="Wingdings" charset="0"/>
              <a:buAutoNum type="arabicParenR"/>
              <a:defRPr/>
            </a:pPr>
            <a:endParaRPr lang="en-US" sz="2000" dirty="0" smtClean="0"/>
          </a:p>
          <a:p>
            <a:pPr marL="457200" indent="-457200">
              <a:buFont typeface="Wingdings" charset="0"/>
              <a:buAutoNum type="arabicParenR"/>
              <a:defRPr/>
            </a:pPr>
            <a:endParaRPr lang="en-US" sz="2000" dirty="0" smtClean="0"/>
          </a:p>
          <a:p>
            <a:pPr>
              <a:buFont typeface="Wingdings" charset="0"/>
              <a:buNone/>
              <a:defRPr/>
            </a:pPr>
            <a:r>
              <a:rPr lang="en-US" sz="2000" dirty="0" err="1" smtClean="0"/>
              <a:t>Scoreloop</a:t>
            </a:r>
            <a:r>
              <a:rPr lang="en-US" sz="2000" dirty="0" smtClean="0"/>
              <a:t> SDK lets game developers integrate a set of social gaming features into their games.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Scoreloop</a:t>
            </a:r>
            <a:r>
              <a:rPr lang="en-US" dirty="0" smtClean="0"/>
              <a:t> SDK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3200" dirty="0" smtClean="0"/>
              <a:t>Feature Overview</a:t>
            </a:r>
          </a:p>
          <a:p>
            <a:endParaRPr lang="en-US" dirty="0" smtClean="0"/>
          </a:p>
          <a:p>
            <a:r>
              <a:rPr lang="en-US" dirty="0" smtClean="0"/>
              <a:t>User profile</a:t>
            </a:r>
          </a:p>
          <a:p>
            <a:r>
              <a:rPr lang="en-US" dirty="0" err="1" smtClean="0"/>
              <a:t>Leaderboard</a:t>
            </a:r>
            <a:endParaRPr lang="en-US" dirty="0" smtClean="0"/>
          </a:p>
          <a:p>
            <a:r>
              <a:rPr lang="en-US" dirty="0" smtClean="0"/>
              <a:t>Achievements</a:t>
            </a:r>
          </a:p>
          <a:p>
            <a:r>
              <a:rPr lang="en-US" dirty="0" smtClean="0"/>
              <a:t>Challenges</a:t>
            </a:r>
          </a:p>
          <a:p>
            <a:r>
              <a:rPr lang="en-US" dirty="0" smtClean="0"/>
              <a:t>Gaming data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Scoreloop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1147763"/>
            <a:ext cx="8297863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User profile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25" y="2708275"/>
            <a:ext cx="3798888" cy="1724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559">
              <a:lnSpc>
                <a:spcPct val="90000"/>
              </a:lnSpc>
              <a:spcBef>
                <a:spcPct val="35000"/>
              </a:spcBef>
              <a:defRPr/>
            </a:pPr>
            <a:r>
              <a:rPr lang="en-US" sz="2000" kern="0" dirty="0">
                <a:latin typeface="Arial" pitchFamily="34" charset="0"/>
                <a:ea typeface="ＭＳ Ｐゴシック" charset="0"/>
                <a:cs typeface="Arial" pitchFamily="34" charset="0"/>
              </a:rPr>
              <a:t>Build a gaming identity that persists across games. </a:t>
            </a:r>
          </a:p>
          <a:p>
            <a:pPr defTabSz="914559">
              <a:lnSpc>
                <a:spcPct val="90000"/>
              </a:lnSpc>
              <a:spcBef>
                <a:spcPct val="35000"/>
              </a:spcBef>
              <a:defRPr/>
            </a:pPr>
            <a:endParaRPr lang="en-US" sz="2000" kern="0" dirty="0">
              <a:latin typeface="Arial" pitchFamily="34" charset="0"/>
              <a:ea typeface="ＭＳ Ｐゴシック" charset="0"/>
              <a:cs typeface="Arial" pitchFamily="34" charset="0"/>
            </a:endParaRPr>
          </a:p>
          <a:p>
            <a:pPr defTabSz="914559">
              <a:lnSpc>
                <a:spcPct val="90000"/>
              </a:lnSpc>
              <a:spcBef>
                <a:spcPct val="35000"/>
              </a:spcBef>
              <a:defRPr/>
            </a:pPr>
            <a:endParaRPr lang="en-US" sz="2000" kern="0" dirty="0">
              <a:latin typeface="Arial" pitchFamily="34" charset="0"/>
              <a:ea typeface="ＭＳ Ｐゴシック" charset="0"/>
              <a:cs typeface="Arial" pitchFamily="34" charset="0"/>
            </a:endParaRPr>
          </a:p>
          <a:p>
            <a:pPr>
              <a:defRPr/>
            </a:pPr>
            <a:endParaRPr lang="en-US" sz="2000" dirty="0"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585" y="1188720"/>
            <a:ext cx="1947186" cy="380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6124" y="1705220"/>
            <a:ext cx="1629043" cy="271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Screen shot 2012-11-12 at 2.04.23 PM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9885" y="1759645"/>
            <a:ext cx="490630" cy="490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Scoreloop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1147763"/>
            <a:ext cx="8297863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Challenge</a:t>
            </a:r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508000" y="1828800"/>
            <a:ext cx="2600325" cy="5029200"/>
            <a:chOff x="508001" y="1828948"/>
            <a:chExt cx="2599764" cy="5029052"/>
          </a:xfrm>
        </p:grpSpPr>
        <p:sp>
          <p:nvSpPr>
            <p:cNvPr id="7" name="Picture 14"/>
            <p:cNvSpPr>
              <a:spLocks noChangeAspect="1"/>
            </p:cNvSpPr>
            <p:nvPr/>
          </p:nvSpPr>
          <p:spPr bwMode="auto">
            <a:xfrm>
              <a:off x="508001" y="1828948"/>
              <a:ext cx="2599764" cy="50290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Picture 13"/>
            <p:cNvSpPr>
              <a:spLocks noChangeAspect="1"/>
            </p:cNvSpPr>
            <p:nvPr/>
          </p:nvSpPr>
          <p:spPr bwMode="auto">
            <a:xfrm>
              <a:off x="658253" y="2437684"/>
              <a:ext cx="2285158" cy="3773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84175" y="2708275"/>
            <a:ext cx="3798888" cy="652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559" eaLnBrk="0" hangingPunct="0">
              <a:lnSpc>
                <a:spcPct val="90000"/>
              </a:lnSpc>
              <a:spcBef>
                <a:spcPct val="35000"/>
              </a:spcBef>
              <a:defRPr/>
            </a:pPr>
            <a:r>
              <a:rPr lang="en-US" sz="2000" kern="0" dirty="0">
                <a:latin typeface="Arial" pitchFamily="34" charset="0"/>
                <a:ea typeface="ＭＳ Ｐゴシック" charset="0"/>
                <a:cs typeface="Arial" pitchFamily="34" charset="0"/>
              </a:rPr>
              <a:t>Challenge friends directly from within games.</a:t>
            </a:r>
          </a:p>
        </p:txBody>
      </p:sp>
      <p:pic>
        <p:nvPicPr>
          <p:cNvPr id="10" name="Picture 1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97166" y="1234440"/>
            <a:ext cx="1923773" cy="3756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6824" y="1764984"/>
            <a:ext cx="1598095" cy="266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Scoreloop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1147763"/>
            <a:ext cx="6400800" cy="917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Leaderboard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6" name="Picture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0475" y="2429193"/>
            <a:ext cx="527050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9085" y="4145915"/>
            <a:ext cx="698500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85974" y="2286000"/>
            <a:ext cx="559806" cy="45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404178" y="2108835"/>
            <a:ext cx="3230562" cy="25288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350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See global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Leaderboards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&amp; your friends</a:t>
            </a:r>
            <a:r>
              <a:rPr lang="en-US" altLang="en-US" sz="2000" dirty="0">
                <a:latin typeface="Arial" pitchFamily="34" charset="0"/>
                <a:cs typeface="Arial" pitchFamily="34" charset="0"/>
              </a:rPr>
              <a:t>’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ranking.</a:t>
            </a:r>
          </a:p>
          <a:p>
            <a:pPr>
              <a:lnSpc>
                <a:spcPct val="90000"/>
              </a:lnSpc>
              <a:spcBef>
                <a:spcPct val="35000"/>
              </a:spcBef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ct val="350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Compare gaming scores and achievements and compete with BBM friends to see who is the best gamer.</a:t>
            </a:r>
          </a:p>
        </p:txBody>
      </p:sp>
      <p:pic>
        <p:nvPicPr>
          <p:cNvPr id="13" name="Picture 16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08958" y="1165860"/>
            <a:ext cx="1962796" cy="3832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79113" y="1659904"/>
            <a:ext cx="1627614" cy="2712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Bent Arrow 16"/>
          <p:cNvSpPr/>
          <p:nvPr/>
        </p:nvSpPr>
        <p:spPr bwMode="auto">
          <a:xfrm>
            <a:off x="4419600" y="3672840"/>
            <a:ext cx="670560" cy="426720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4434840" y="2545080"/>
            <a:ext cx="754380" cy="2667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Bent Arrow 21"/>
          <p:cNvSpPr/>
          <p:nvPr/>
        </p:nvSpPr>
        <p:spPr bwMode="auto">
          <a:xfrm rot="10800000">
            <a:off x="7353300" y="2758440"/>
            <a:ext cx="571500" cy="411480"/>
          </a:xfrm>
          <a:prstGeom prst="bentArrow">
            <a:avLst>
              <a:gd name="adj1" fmla="val 25000"/>
              <a:gd name="adj2" fmla="val 25000"/>
              <a:gd name="adj3" fmla="val 28704"/>
              <a:gd name="adj4" fmla="val 4375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BBM Social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026" name="Picture 2" descr="TITLE_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7335" y="1592262"/>
            <a:ext cx="2800350" cy="263842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009900" y="4290060"/>
            <a:ext cx="2727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BlackBerry Messenger</a:t>
            </a:r>
          </a:p>
          <a:p>
            <a:pPr algn="ctr"/>
            <a:r>
              <a:rPr lang="en-US" dirty="0" smtClean="0"/>
              <a:t>Social Platform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BBM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2343150"/>
            <a:ext cx="2286000" cy="1143000"/>
          </a:xfrm>
        </p:spPr>
        <p:txBody>
          <a:bodyPr/>
          <a:lstStyle/>
          <a:p>
            <a:pPr marL="0" indent="0">
              <a:buNone/>
            </a:pPr>
            <a:r>
              <a:rPr lang="en-US" sz="6600" dirty="0" smtClean="0">
                <a:latin typeface="Arial Black"/>
                <a:cs typeface="Arial Black"/>
              </a:rPr>
              <a:t>$$$</a:t>
            </a:r>
            <a:r>
              <a:rPr lang="en-US" sz="6600" b="1" dirty="0" smtClean="0"/>
              <a:t>	</a:t>
            </a:r>
            <a:r>
              <a:rPr lang="en-US" sz="6600" dirty="0" smtClean="0"/>
              <a:t>			</a:t>
            </a:r>
            <a:endParaRPr lang="en-US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9400" y="2266950"/>
            <a:ext cx="920198" cy="838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62600" y="3181350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developer.blackberry.com/bbm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05200" y="3714750"/>
            <a:ext cx="114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Why.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3714750"/>
            <a:ext cx="114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How.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3714750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What.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1962150"/>
            <a:ext cx="1733550" cy="17335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215809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BBM: A Vibrant Social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33550"/>
            <a:ext cx="8305800" cy="3048000"/>
          </a:xfrm>
        </p:spPr>
        <p:txBody>
          <a:bodyPr/>
          <a:lstStyle/>
          <a:p>
            <a:r>
              <a:rPr lang="en-US" dirty="0" smtClean="0"/>
              <a:t>60 Million+ Monthly Active Users</a:t>
            </a:r>
          </a:p>
          <a:p>
            <a:r>
              <a:rPr lang="en-US" dirty="0" smtClean="0"/>
              <a:t>2 Million+ New users every month</a:t>
            </a:r>
          </a:p>
          <a:p>
            <a:r>
              <a:rPr lang="en-US" dirty="0"/>
              <a:t>70% </a:t>
            </a:r>
            <a:r>
              <a:rPr lang="en-US" dirty="0" smtClean="0"/>
              <a:t>of BBM users use </a:t>
            </a:r>
            <a:r>
              <a:rPr lang="en-US" dirty="0"/>
              <a:t>BBM daily</a:t>
            </a:r>
          </a:p>
          <a:p>
            <a:r>
              <a:rPr lang="en-US" dirty="0"/>
              <a:t>&gt; 150B messages sent/</a:t>
            </a:r>
            <a:r>
              <a:rPr lang="en-US" dirty="0" smtClean="0"/>
              <a:t>month</a:t>
            </a:r>
          </a:p>
          <a:p>
            <a:r>
              <a:rPr lang="en-US" dirty="0" smtClean="0"/>
              <a:t>+1% of Apps are BBM Connected</a:t>
            </a:r>
          </a:p>
          <a:p>
            <a:r>
              <a:rPr lang="en-US" dirty="0" smtClean="0"/>
              <a:t>…But they make up </a:t>
            </a:r>
            <a:r>
              <a:rPr lang="en-US" u="sng" dirty="0" smtClean="0"/>
              <a:t>20</a:t>
            </a:r>
            <a:r>
              <a:rPr lang="en-US" u="sng" dirty="0"/>
              <a:t>% </a:t>
            </a:r>
            <a:r>
              <a:rPr lang="en-US" dirty="0"/>
              <a:t>of App World </a:t>
            </a:r>
            <a:r>
              <a:rPr lang="en-US" dirty="0" smtClean="0"/>
              <a:t>Downloads!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39772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</a:rPr>
              <a:t>For More Information…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Come to the Lab! JAM 849 - BBM Integration in the NDK and WebWorks (Today @ 1pm)</a:t>
            </a:r>
          </a:p>
          <a:p>
            <a:r>
              <a:rPr lang="en-US" dirty="0">
                <a:latin typeface="Arial" charset="0"/>
                <a:hlinkClick r:id="rId2"/>
              </a:rPr>
              <a:t>http://developer.blackberry.com/</a:t>
            </a:r>
            <a:r>
              <a:rPr lang="en-US" dirty="0" smtClean="0">
                <a:latin typeface="Arial" charset="0"/>
                <a:hlinkClick r:id="rId2"/>
              </a:rPr>
              <a:t>bbm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Let us know about the cool things you’ve done!</a:t>
            </a:r>
          </a:p>
          <a:p>
            <a:pPr lvl="1"/>
            <a:r>
              <a:rPr lang="en-US" dirty="0" smtClean="0">
                <a:latin typeface="Arial" charset="0"/>
                <a:hlinkClick r:id="rId3"/>
              </a:rPr>
              <a:t>nkalkounis@rim.com</a:t>
            </a:r>
            <a:r>
              <a:rPr lang="en-US" dirty="0" smtClean="0">
                <a:latin typeface="Arial" charset="0"/>
              </a:rPr>
              <a:t>  - @</a:t>
            </a:r>
            <a:r>
              <a:rPr lang="en-US" dirty="0" err="1" smtClean="0">
                <a:latin typeface="Arial" charset="0"/>
              </a:rPr>
              <a:t>nickkalkounis</a:t>
            </a:r>
            <a:endParaRPr lang="en-US" dirty="0" smtClean="0">
              <a:latin typeface="Arial" charset="0"/>
            </a:endParaRPr>
          </a:p>
          <a:p>
            <a:pPr lvl="1"/>
            <a:r>
              <a:rPr lang="en-US" dirty="0" smtClean="0">
                <a:latin typeface="Arial" charset="0"/>
                <a:hlinkClick r:id="rId4"/>
              </a:rPr>
              <a:t>msohm@rim.com</a:t>
            </a:r>
            <a:r>
              <a:rPr lang="en-US" dirty="0" smtClean="0">
                <a:latin typeface="Arial" charset="0"/>
              </a:rPr>
              <a:t>  </a:t>
            </a:r>
            <a:r>
              <a:rPr lang="en-US" dirty="0" err="1" smtClean="0">
                <a:latin typeface="Arial" charset="0"/>
              </a:rPr>
              <a:t>MSohm</a:t>
            </a:r>
            <a:r>
              <a:rPr lang="en-US" dirty="0" smtClean="0">
                <a:latin typeface="Arial" charset="0"/>
              </a:rPr>
              <a:t> in the BlackBerry Developer Forums</a:t>
            </a:r>
            <a:endParaRPr lang="en-US" dirty="0">
              <a:latin typeface="Arial" charset="0"/>
            </a:endParaRPr>
          </a:p>
          <a:p>
            <a:pPr marL="344488" lvl="1" indent="0">
              <a:buNone/>
            </a:pPr>
            <a:endParaRPr lang="en-US" dirty="0" smtClean="0">
              <a:latin typeface="Arial" charset="0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F3E6E98-1CD8-4F49-8470-8C803F64D0C3}" type="slidenum">
              <a:rPr lang="en-US" smtClean="0">
                <a:latin typeface="Arial" charset="0"/>
              </a:rPr>
              <a:pPr/>
              <a:t>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941974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BBM Social Platform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0" y="2952750"/>
            <a:ext cx="508000" cy="50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7000" y="2495550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0" y="196215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600" y="2190750"/>
            <a:ext cx="457200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4600" y="3333750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33800" y="417195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4400" y="340995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9600" y="1581150"/>
            <a:ext cx="304800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10200" y="1885950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86400" y="2800350"/>
            <a:ext cx="304800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8800" y="4324350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8400" y="4019550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33600" y="2647950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95600" y="1885950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7600" y="1428750"/>
            <a:ext cx="304800" cy="304800"/>
          </a:xfrm>
          <a:prstGeom prst="rect">
            <a:avLst/>
          </a:prstGeom>
        </p:spPr>
      </p:pic>
      <p:cxnSp>
        <p:nvCxnSpPr>
          <p:cNvPr id="23" name="Straight Connector 22"/>
          <p:cNvCxnSpPr>
            <a:stCxn id="6" idx="0"/>
            <a:endCxn id="8" idx="2"/>
          </p:cNvCxnSpPr>
          <p:nvPr/>
        </p:nvCxnSpPr>
        <p:spPr bwMode="auto">
          <a:xfrm flipH="1" flipV="1">
            <a:off x="4038600" y="2419350"/>
            <a:ext cx="25400" cy="533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>
            <a:endCxn id="6" idx="3"/>
          </p:cNvCxnSpPr>
          <p:nvPr/>
        </p:nvCxnSpPr>
        <p:spPr bwMode="auto">
          <a:xfrm flipH="1">
            <a:off x="4318000" y="2647950"/>
            <a:ext cx="558800" cy="558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>
            <a:stCxn id="12" idx="1"/>
            <a:endCxn id="6" idx="2"/>
          </p:cNvCxnSpPr>
          <p:nvPr/>
        </p:nvCxnSpPr>
        <p:spPr bwMode="auto">
          <a:xfrm flipH="1" flipV="1">
            <a:off x="4064000" y="3460750"/>
            <a:ext cx="660400" cy="177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>
            <a:stCxn id="6" idx="1"/>
          </p:cNvCxnSpPr>
          <p:nvPr/>
        </p:nvCxnSpPr>
        <p:spPr bwMode="auto">
          <a:xfrm flipH="1" flipV="1">
            <a:off x="3124200" y="2876550"/>
            <a:ext cx="685800" cy="330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>
            <a:stCxn id="6" idx="1"/>
            <a:endCxn id="10" idx="3"/>
          </p:cNvCxnSpPr>
          <p:nvPr/>
        </p:nvCxnSpPr>
        <p:spPr bwMode="auto">
          <a:xfrm flipH="1">
            <a:off x="2971800" y="3206750"/>
            <a:ext cx="838200" cy="355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>
            <a:stCxn id="6" idx="2"/>
            <a:endCxn id="11" idx="0"/>
          </p:cNvCxnSpPr>
          <p:nvPr/>
        </p:nvCxnSpPr>
        <p:spPr bwMode="auto">
          <a:xfrm flipH="1">
            <a:off x="3962400" y="3460750"/>
            <a:ext cx="101600" cy="711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>
            <a:stCxn id="9" idx="2"/>
            <a:endCxn id="12" idx="0"/>
          </p:cNvCxnSpPr>
          <p:nvPr/>
        </p:nvCxnSpPr>
        <p:spPr bwMode="auto">
          <a:xfrm flipH="1">
            <a:off x="4953000" y="2647950"/>
            <a:ext cx="7620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stCxn id="15" idx="2"/>
            <a:endCxn id="9" idx="3"/>
          </p:cNvCxnSpPr>
          <p:nvPr/>
        </p:nvCxnSpPr>
        <p:spPr bwMode="auto">
          <a:xfrm flipH="1">
            <a:off x="5257800" y="2190750"/>
            <a:ext cx="3048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stCxn id="12" idx="2"/>
            <a:endCxn id="17" idx="0"/>
          </p:cNvCxnSpPr>
          <p:nvPr/>
        </p:nvCxnSpPr>
        <p:spPr bwMode="auto">
          <a:xfrm>
            <a:off x="4953000" y="3867150"/>
            <a:ext cx="8382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>
            <a:stCxn id="12" idx="2"/>
            <a:endCxn id="11" idx="3"/>
          </p:cNvCxnSpPr>
          <p:nvPr/>
        </p:nvCxnSpPr>
        <p:spPr bwMode="auto">
          <a:xfrm flipH="1">
            <a:off x="4191000" y="3867150"/>
            <a:ext cx="762000" cy="533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>
            <a:stCxn id="10" idx="2"/>
            <a:endCxn id="18" idx="0"/>
          </p:cNvCxnSpPr>
          <p:nvPr/>
        </p:nvCxnSpPr>
        <p:spPr bwMode="auto">
          <a:xfrm flipH="1">
            <a:off x="2590800" y="3790950"/>
            <a:ext cx="1524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>
            <a:off x="2986741" y="3599703"/>
            <a:ext cx="762000" cy="838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685800" y="1504950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Discoverability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85800" y="3638550"/>
            <a:ext cx="1569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Engagement 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324600" y="1504950"/>
            <a:ext cx="1839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App Stickiness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781800" y="3714750"/>
            <a:ext cx="1595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Monetization</a:t>
            </a:r>
          </a:p>
        </p:txBody>
      </p:sp>
      <p:cxnSp>
        <p:nvCxnSpPr>
          <p:cNvPr id="70" name="Straight Connector 69"/>
          <p:cNvCxnSpPr>
            <a:stCxn id="7" idx="1"/>
            <a:endCxn id="19" idx="3"/>
          </p:cNvCxnSpPr>
          <p:nvPr/>
        </p:nvCxnSpPr>
        <p:spPr bwMode="auto">
          <a:xfrm flipH="1">
            <a:off x="2438400" y="2724150"/>
            <a:ext cx="228600" cy="7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>
            <a:stCxn id="20" idx="2"/>
            <a:endCxn id="7" idx="0"/>
          </p:cNvCxnSpPr>
          <p:nvPr/>
        </p:nvCxnSpPr>
        <p:spPr bwMode="auto">
          <a:xfrm flipH="1">
            <a:off x="2895600" y="2190750"/>
            <a:ext cx="152400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/>
          <p:cNvCxnSpPr>
            <a:stCxn id="8" idx="1"/>
            <a:endCxn id="20" idx="3"/>
          </p:cNvCxnSpPr>
          <p:nvPr/>
        </p:nvCxnSpPr>
        <p:spPr bwMode="auto">
          <a:xfrm flipH="1" flipV="1">
            <a:off x="3200400" y="2038350"/>
            <a:ext cx="60960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/>
          <p:cNvCxnSpPr>
            <a:stCxn id="8" idx="0"/>
            <a:endCxn id="21" idx="2"/>
          </p:cNvCxnSpPr>
          <p:nvPr/>
        </p:nvCxnSpPr>
        <p:spPr bwMode="auto">
          <a:xfrm flipH="1" flipV="1">
            <a:off x="3810000" y="1733550"/>
            <a:ext cx="2286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>
            <a:stCxn id="15" idx="1"/>
            <a:endCxn id="8" idx="3"/>
          </p:cNvCxnSpPr>
          <p:nvPr/>
        </p:nvCxnSpPr>
        <p:spPr bwMode="auto">
          <a:xfrm flipH="1">
            <a:off x="4267200" y="2038350"/>
            <a:ext cx="114300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/>
          <p:cNvCxnSpPr>
            <a:stCxn id="9" idx="1"/>
            <a:endCxn id="8" idx="3"/>
          </p:cNvCxnSpPr>
          <p:nvPr/>
        </p:nvCxnSpPr>
        <p:spPr bwMode="auto">
          <a:xfrm flipH="1" flipV="1">
            <a:off x="4267200" y="2190750"/>
            <a:ext cx="5334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>
            <a:stCxn id="8" idx="0"/>
            <a:endCxn id="13" idx="2"/>
          </p:cNvCxnSpPr>
          <p:nvPr/>
        </p:nvCxnSpPr>
        <p:spPr bwMode="auto">
          <a:xfrm flipV="1">
            <a:off x="4038600" y="1885950"/>
            <a:ext cx="533400" cy="7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Straight Connector 98"/>
          <p:cNvCxnSpPr>
            <a:stCxn id="7" idx="3"/>
            <a:endCxn id="8" idx="1"/>
          </p:cNvCxnSpPr>
          <p:nvPr/>
        </p:nvCxnSpPr>
        <p:spPr bwMode="auto">
          <a:xfrm flipV="1">
            <a:off x="3124200" y="2190750"/>
            <a:ext cx="685800" cy="533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>
            <a:stCxn id="20" idx="3"/>
            <a:endCxn id="21" idx="2"/>
          </p:cNvCxnSpPr>
          <p:nvPr/>
        </p:nvCxnSpPr>
        <p:spPr bwMode="auto">
          <a:xfrm flipV="1">
            <a:off x="3200400" y="1733550"/>
            <a:ext cx="609600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/>
          <p:cNvCxnSpPr>
            <a:stCxn id="16" idx="1"/>
            <a:endCxn id="9" idx="3"/>
          </p:cNvCxnSpPr>
          <p:nvPr/>
        </p:nvCxnSpPr>
        <p:spPr bwMode="auto">
          <a:xfrm flipH="1" flipV="1">
            <a:off x="5257800" y="2419350"/>
            <a:ext cx="228600" cy="533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2" name="Picture 12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0400" y="3181350"/>
            <a:ext cx="457200" cy="3429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95800" y="2647950"/>
            <a:ext cx="406400" cy="4064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86200" y="3714750"/>
            <a:ext cx="247650" cy="24765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19600" y="4019550"/>
            <a:ext cx="247650" cy="247650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81600" y="2495550"/>
            <a:ext cx="406400" cy="4064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6600" y="2266950"/>
            <a:ext cx="457200" cy="3429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2800" y="1657350"/>
            <a:ext cx="457200" cy="3429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6800" y="1885950"/>
            <a:ext cx="457200" cy="342900"/>
          </a:xfrm>
          <a:prstGeom prst="rect">
            <a:avLst/>
          </a:prstGeom>
        </p:spPr>
      </p:pic>
      <p:cxnSp>
        <p:nvCxnSpPr>
          <p:cNvPr id="92" name="Straight Connector 91"/>
          <p:cNvCxnSpPr>
            <a:endCxn id="15" idx="3"/>
          </p:cNvCxnSpPr>
          <p:nvPr/>
        </p:nvCxnSpPr>
        <p:spPr bwMode="auto">
          <a:xfrm flipH="1" flipV="1">
            <a:off x="5715000" y="2038350"/>
            <a:ext cx="68580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/>
          <p:cNvCxnSpPr>
            <a:endCxn id="16" idx="3"/>
          </p:cNvCxnSpPr>
          <p:nvPr/>
        </p:nvCxnSpPr>
        <p:spPr bwMode="auto">
          <a:xfrm flipH="1">
            <a:off x="5791200" y="2419350"/>
            <a:ext cx="609600" cy="533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Straight Connector 99"/>
          <p:cNvCxnSpPr>
            <a:endCxn id="16" idx="3"/>
          </p:cNvCxnSpPr>
          <p:nvPr/>
        </p:nvCxnSpPr>
        <p:spPr bwMode="auto">
          <a:xfrm flipH="1" flipV="1">
            <a:off x="5791200" y="2952750"/>
            <a:ext cx="304800" cy="685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>
            <a:stCxn id="17" idx="0"/>
          </p:cNvCxnSpPr>
          <p:nvPr/>
        </p:nvCxnSpPr>
        <p:spPr bwMode="auto">
          <a:xfrm flipV="1">
            <a:off x="5791200" y="3638550"/>
            <a:ext cx="304800" cy="685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/>
          <p:cNvCxnSpPr>
            <a:stCxn id="12" idx="3"/>
          </p:cNvCxnSpPr>
          <p:nvPr/>
        </p:nvCxnSpPr>
        <p:spPr bwMode="auto">
          <a:xfrm>
            <a:off x="5181600" y="3638550"/>
            <a:ext cx="914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Oval 81"/>
          <p:cNvSpPr/>
          <p:nvPr/>
        </p:nvSpPr>
        <p:spPr bwMode="auto">
          <a:xfrm>
            <a:off x="6363445" y="2380505"/>
            <a:ext cx="76200" cy="762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9" name="Oval 108"/>
          <p:cNvSpPr/>
          <p:nvPr/>
        </p:nvSpPr>
        <p:spPr bwMode="auto">
          <a:xfrm>
            <a:off x="6060114" y="3601258"/>
            <a:ext cx="76200" cy="762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10" name="Straight Connector 109"/>
          <p:cNvCxnSpPr>
            <a:stCxn id="19" idx="1"/>
          </p:cNvCxnSpPr>
          <p:nvPr/>
        </p:nvCxnSpPr>
        <p:spPr bwMode="auto">
          <a:xfrm flipH="1" flipV="1">
            <a:off x="1763059" y="2330824"/>
            <a:ext cx="370541" cy="4695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Straight Connector 112"/>
          <p:cNvCxnSpPr>
            <a:endCxn id="20" idx="1"/>
          </p:cNvCxnSpPr>
          <p:nvPr/>
        </p:nvCxnSpPr>
        <p:spPr bwMode="auto">
          <a:xfrm flipV="1">
            <a:off x="1770529" y="2038350"/>
            <a:ext cx="1125071" cy="2999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6" name="Oval 115"/>
          <p:cNvSpPr/>
          <p:nvPr/>
        </p:nvSpPr>
        <p:spPr bwMode="auto">
          <a:xfrm>
            <a:off x="1734668" y="2293847"/>
            <a:ext cx="73215" cy="8927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17" name="Straight Connector 116"/>
          <p:cNvCxnSpPr>
            <a:endCxn id="19" idx="1"/>
          </p:cNvCxnSpPr>
          <p:nvPr/>
        </p:nvCxnSpPr>
        <p:spPr bwMode="auto">
          <a:xfrm flipV="1">
            <a:off x="1837765" y="2800350"/>
            <a:ext cx="295835" cy="5838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/>
          <p:cNvCxnSpPr>
            <a:endCxn id="10" idx="1"/>
          </p:cNvCxnSpPr>
          <p:nvPr/>
        </p:nvCxnSpPr>
        <p:spPr bwMode="auto">
          <a:xfrm>
            <a:off x="1822824" y="3384176"/>
            <a:ext cx="691776" cy="17817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Oval 123"/>
          <p:cNvSpPr/>
          <p:nvPr/>
        </p:nvSpPr>
        <p:spPr bwMode="auto">
          <a:xfrm>
            <a:off x="1819829" y="3335296"/>
            <a:ext cx="73215" cy="8927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27" name="Straight Connector 126"/>
          <p:cNvCxnSpPr>
            <a:stCxn id="19" idx="2"/>
            <a:endCxn id="10" idx="1"/>
          </p:cNvCxnSpPr>
          <p:nvPr/>
        </p:nvCxnSpPr>
        <p:spPr bwMode="auto">
          <a:xfrm>
            <a:off x="2286000" y="2952750"/>
            <a:ext cx="228600" cy="609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/>
          <p:cNvCxnSpPr/>
          <p:nvPr/>
        </p:nvCxnSpPr>
        <p:spPr bwMode="auto">
          <a:xfrm flipH="1">
            <a:off x="6421015" y="2173940"/>
            <a:ext cx="436985" cy="2417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/>
          <p:cNvCxnSpPr/>
          <p:nvPr/>
        </p:nvCxnSpPr>
        <p:spPr bwMode="auto">
          <a:xfrm flipH="1" flipV="1">
            <a:off x="6416486" y="2417860"/>
            <a:ext cx="561043" cy="3462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/>
          <p:cNvCxnSpPr>
            <a:endCxn id="109" idx="3"/>
          </p:cNvCxnSpPr>
          <p:nvPr/>
        </p:nvCxnSpPr>
        <p:spPr bwMode="auto">
          <a:xfrm flipH="1">
            <a:off x="6071273" y="3384176"/>
            <a:ext cx="465492" cy="2821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/>
          <p:cNvCxnSpPr>
            <a:endCxn id="109" idx="1"/>
          </p:cNvCxnSpPr>
          <p:nvPr/>
        </p:nvCxnSpPr>
        <p:spPr bwMode="auto">
          <a:xfrm flipH="1" flipV="1">
            <a:off x="6071273" y="3612417"/>
            <a:ext cx="443080" cy="33205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/>
          <p:cNvCxnSpPr>
            <a:stCxn id="116" idx="2"/>
          </p:cNvCxnSpPr>
          <p:nvPr/>
        </p:nvCxnSpPr>
        <p:spPr bwMode="auto">
          <a:xfrm flipH="1" flipV="1">
            <a:off x="1329765" y="2121647"/>
            <a:ext cx="404903" cy="216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/>
          <p:cNvCxnSpPr/>
          <p:nvPr/>
        </p:nvCxnSpPr>
        <p:spPr bwMode="auto">
          <a:xfrm flipV="1">
            <a:off x="1359647" y="2344275"/>
            <a:ext cx="393214" cy="1957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/>
          <p:cNvCxnSpPr/>
          <p:nvPr/>
        </p:nvCxnSpPr>
        <p:spPr bwMode="auto">
          <a:xfrm flipH="1" flipV="1">
            <a:off x="1344706" y="3197412"/>
            <a:ext cx="475123" cy="1750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/>
          <p:cNvCxnSpPr>
            <a:stCxn id="124" idx="2"/>
          </p:cNvCxnSpPr>
          <p:nvPr/>
        </p:nvCxnSpPr>
        <p:spPr bwMode="auto">
          <a:xfrm flipH="1">
            <a:off x="1382060" y="3379932"/>
            <a:ext cx="437769" cy="161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/>
          <p:cNvCxnSpPr>
            <a:stCxn id="18" idx="1"/>
          </p:cNvCxnSpPr>
          <p:nvPr/>
        </p:nvCxnSpPr>
        <p:spPr bwMode="auto">
          <a:xfrm flipH="1" flipV="1">
            <a:off x="1807882" y="4123765"/>
            <a:ext cx="630518" cy="481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/>
          <p:cNvCxnSpPr>
            <a:stCxn id="18" idx="1"/>
          </p:cNvCxnSpPr>
          <p:nvPr/>
        </p:nvCxnSpPr>
        <p:spPr bwMode="auto">
          <a:xfrm flipH="1">
            <a:off x="2099235" y="4171950"/>
            <a:ext cx="339165" cy="4598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/>
          <p:cNvCxnSpPr>
            <a:stCxn id="18" idx="3"/>
            <a:endCxn id="11" idx="1"/>
          </p:cNvCxnSpPr>
          <p:nvPr/>
        </p:nvCxnSpPr>
        <p:spPr bwMode="auto">
          <a:xfrm>
            <a:off x="2743200" y="4171950"/>
            <a:ext cx="9906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9023" y="2048809"/>
            <a:ext cx="457200" cy="342900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6376" y="3296397"/>
            <a:ext cx="457200" cy="34290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=""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9611" y="3498103"/>
            <a:ext cx="457200" cy="342900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03176" y="4082303"/>
            <a:ext cx="406400" cy="406400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45235" y="3932891"/>
            <a:ext cx="406400" cy="406400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03365" y="2133973"/>
            <a:ext cx="247650" cy="247650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16600" y="3172385"/>
            <a:ext cx="247650" cy="247650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2494" y="238199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16702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69" grpId="0"/>
      <p:bldP spid="82" grpId="0" animBg="1"/>
      <p:bldP spid="109" grpId="0" animBg="1"/>
      <p:bldP spid="116" grpId="0" animBg="1"/>
      <p:bldP spid="1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BBM Social Platform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25" y="1885950"/>
            <a:ext cx="8305800" cy="27432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Available Now!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BBM Contact List &amp; </a:t>
            </a:r>
            <a:r>
              <a:rPr lang="en-US" dirty="0"/>
              <a:t>Invitations</a:t>
            </a:r>
            <a:endParaRPr lang="en-US" dirty="0" smtClean="0"/>
          </a:p>
          <a:p>
            <a:r>
              <a:rPr lang="en-US" dirty="0" smtClean="0"/>
              <a:t>User Profile Updates</a:t>
            </a:r>
          </a:p>
          <a:p>
            <a:r>
              <a:rPr lang="en-US" dirty="0" smtClean="0"/>
              <a:t>Application Box Updates in User Profile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13385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hard to use?</a:t>
            </a:r>
            <a:endParaRPr lang="en-US" dirty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793D4CC-D0CD-4B9F-9AF5-BEF8697659D6}" type="slidenum">
              <a:rPr lang="en-US" smtClean="0">
                <a:latin typeface="Arial" charset="0"/>
              </a:rPr>
              <a:pPr/>
              <a:t>22</a:t>
            </a:fld>
            <a:endParaRPr lang="en-US" smtClean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1714" y="2082980"/>
            <a:ext cx="4444068" cy="24993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0400" y="4641399"/>
            <a:ext cx="6705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Source: By New York Zoological Society (Picture on Early Office Museum) [Public domain], via 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Wikimedia Commons </a:t>
            </a:r>
            <a:endParaRPr lang="en-US" sz="9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16259" y="1288160"/>
            <a:ext cx="556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2">
                    <a:lumMod val="75000"/>
                  </a:schemeClr>
                </a:solidFill>
              </a:rPr>
              <a:t>developer.blackberry.com/bbm</a:t>
            </a:r>
            <a:endParaRPr lang="en-U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0338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BBM Social Platform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76350"/>
            <a:ext cx="5616575" cy="3352800"/>
          </a:xfrm>
        </p:spPr>
        <p:txBody>
          <a:bodyPr/>
          <a:lstStyle/>
          <a:p>
            <a:r>
              <a:rPr lang="en-US" dirty="0" smtClean="0"/>
              <a:t>BlackBerry 10</a:t>
            </a:r>
          </a:p>
          <a:p>
            <a:pPr lvl="1"/>
            <a:r>
              <a:rPr lang="en-US" dirty="0" smtClean="0"/>
              <a:t>C BlackBerry Platform Services (bps) APIs</a:t>
            </a:r>
          </a:p>
          <a:p>
            <a:pPr lvl="2"/>
            <a:r>
              <a:rPr lang="en-US" dirty="0" smtClean="0"/>
              <a:t>Add to existing applications using bps</a:t>
            </a:r>
          </a:p>
          <a:p>
            <a:pPr lvl="1"/>
            <a:r>
              <a:rPr lang="en-US" dirty="0" smtClean="0"/>
              <a:t>Qt style APIs</a:t>
            </a:r>
          </a:p>
          <a:p>
            <a:pPr lvl="2"/>
            <a:r>
              <a:rPr lang="en-US" dirty="0" smtClean="0"/>
              <a:t>Integration with Cascades applications</a:t>
            </a:r>
          </a:p>
          <a:p>
            <a:pPr lvl="1"/>
            <a:r>
              <a:rPr lang="en-US" dirty="0" smtClean="0"/>
              <a:t>WebWorks APIs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BlackBerry OS 5-7</a:t>
            </a:r>
          </a:p>
          <a:p>
            <a:pPr lvl="1"/>
            <a:r>
              <a:rPr lang="en-US" dirty="0" smtClean="0"/>
              <a:t>Java APIs</a:t>
            </a:r>
          </a:p>
          <a:p>
            <a:pPr lvl="1"/>
            <a:r>
              <a:rPr lang="en-US" dirty="0" smtClean="0"/>
              <a:t>WebWorks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324429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BBM Social Platform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BBM SP seamlessly between BlackBerry 10 and BlackBerry OS 5-7!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9" descr="\\fsg54ykf\brand_identity_graphics\Product_Images\9790_Bold_(Bellagio)\Generic\Black\ENG\jpg_lo\Bellagio_blk_ENG_Gen_SideAngleLef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71750"/>
            <a:ext cx="21907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Colt_Front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2038350"/>
            <a:ext cx="1301467" cy="252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Left-Right Arrow 14"/>
          <p:cNvSpPr/>
          <p:nvPr/>
        </p:nvSpPr>
        <p:spPr bwMode="auto">
          <a:xfrm>
            <a:off x="2133600" y="2800350"/>
            <a:ext cx="4038600" cy="685800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514600" y="2952750"/>
            <a:ext cx="3352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</a:rPr>
              <a:t>BBM Social Platform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j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76400" y="4248150"/>
            <a:ext cx="48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IMPORTANT – Use the same SKU in App World!!!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8871398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BBM SP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25" y="1276350"/>
            <a:ext cx="5540375" cy="3352800"/>
          </a:xfrm>
        </p:spPr>
        <p:txBody>
          <a:bodyPr/>
          <a:lstStyle/>
          <a:p>
            <a:r>
              <a:rPr lang="en-US" dirty="0" smtClean="0"/>
              <a:t>First step for any BBM Social Platform application</a:t>
            </a:r>
          </a:p>
          <a:p>
            <a:r>
              <a:rPr lang="en-US" dirty="0" smtClean="0"/>
              <a:t>User must allow the registration</a:t>
            </a:r>
          </a:p>
          <a:p>
            <a:r>
              <a:rPr lang="en-US" dirty="0" smtClean="0"/>
              <a:t>User can enable/disable BBM SP access at any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8" name="Picture 7" descr="IMG_000000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72150" y="1238250"/>
            <a:ext cx="2274570" cy="37909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2784846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BBM SP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25" y="1276350"/>
            <a:ext cx="8305800" cy="3733800"/>
          </a:xfrm>
          <a:noFill/>
        </p:spPr>
        <p:txBody>
          <a:bodyPr/>
          <a:lstStyle/>
          <a:p>
            <a:pPr>
              <a:buNone/>
            </a:pPr>
            <a:r>
              <a:rPr lang="en-US" sz="1600" dirty="0" smtClean="0">
                <a:solidFill>
                  <a:srgbClr val="3F7F5F"/>
                </a:solidFill>
                <a:latin typeface="Consolas"/>
              </a:rPr>
              <a:t>//</a:t>
            </a:r>
            <a:r>
              <a:rPr lang="en-US" sz="1600" b="1" dirty="0" smtClean="0">
                <a:solidFill>
                  <a:srgbClr val="7F9FBF"/>
                </a:solidFill>
                <a:latin typeface="Consolas"/>
              </a:rPr>
              <a:t>TODO</a:t>
            </a:r>
            <a:r>
              <a:rPr lang="en-US" sz="1600" b="1" dirty="0" smtClean="0">
                <a:solidFill>
                  <a:srgbClr val="3F7F5F"/>
                </a:solidFill>
                <a:latin typeface="Consolas"/>
              </a:rPr>
              <a:t>:  Define your own UUID.  You can generate one here: </a:t>
            </a:r>
          </a:p>
          <a:p>
            <a:pPr>
              <a:buNone/>
            </a:pPr>
            <a:r>
              <a:rPr lang="en-US" sz="1600" dirty="0" smtClean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sz="1600" b="1" dirty="0" smtClean="0">
                <a:solidFill>
                  <a:srgbClr val="3F7F5F"/>
                </a:solidFill>
                <a:latin typeface="Consolas"/>
                <a:hlinkClick r:id="rId2"/>
              </a:rPr>
              <a:t>http://www.guidgenerator.com/</a:t>
            </a:r>
            <a:endParaRPr lang="en-US" sz="1600" b="1" dirty="0" smtClean="0">
              <a:solidFill>
                <a:srgbClr val="3F7F5F"/>
              </a:solidFill>
              <a:latin typeface="Consolas"/>
            </a:endParaRPr>
          </a:p>
          <a:p>
            <a:pPr>
              <a:buNone/>
            </a:pPr>
            <a:r>
              <a:rPr lang="en-US" sz="1600" dirty="0" err="1" smtClean="0">
                <a:solidFill>
                  <a:srgbClr val="005032"/>
                </a:solidFill>
                <a:latin typeface="Consolas"/>
              </a:rPr>
              <a:t>QString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m_uuid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dirty="0" err="1" smtClean="0">
                <a:solidFill>
                  <a:srgbClr val="005032"/>
                </a:solidFill>
                <a:latin typeface="Consolas"/>
              </a:rPr>
              <a:t>QString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en-US" sz="1600" b="1" dirty="0" smtClean="0">
                <a:solidFill>
                  <a:srgbClr val="642880"/>
                </a:solidFill>
                <a:latin typeface="Consolas"/>
              </a:rPr>
              <a:t>fromUtf8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smtClean="0">
                <a:solidFill>
                  <a:srgbClr val="2A00FF"/>
                </a:solidFill>
                <a:latin typeface="Consolas"/>
              </a:rPr>
              <a:t>"c0fef20e-5f94-4eb1-be1e-e055f2c2391c"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>
              <a:buNone/>
            </a:pPr>
            <a:endParaRPr lang="en-US" sz="1600" b="1" dirty="0" smtClean="0">
              <a:solidFill>
                <a:srgbClr val="000000"/>
              </a:solidFill>
              <a:latin typeface="Consolas"/>
            </a:endParaRPr>
          </a:p>
          <a:p>
            <a:pPr marL="347345" indent="-347345">
              <a:spcBef>
                <a:spcPts val="0"/>
              </a:spcBef>
              <a:spcAft>
                <a:spcPts val="575"/>
              </a:spcAft>
              <a:buNone/>
            </a:pP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bb::platform::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bbm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en-US" sz="1600" dirty="0" smtClean="0">
                <a:solidFill>
                  <a:srgbClr val="005032"/>
                </a:solidFill>
                <a:latin typeface="Consolas"/>
              </a:rPr>
              <a:t>Context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*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m_context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bb::platform::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bbm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en-US" sz="1600" b="1" dirty="0" smtClean="0">
                <a:solidFill>
                  <a:srgbClr val="642880"/>
                </a:solidFill>
                <a:latin typeface="Consolas"/>
              </a:rPr>
              <a:t>C</a:t>
            </a:r>
            <a:r>
              <a:rPr lang="en-US" sz="1600" b="1" dirty="0" smtClean="0">
                <a:solidFill>
                  <a:srgbClr val="005594"/>
                </a:solidFill>
                <a:latin typeface="Consolas"/>
              </a:rPr>
              <a:t>ontext(</a:t>
            </a:r>
            <a:r>
              <a:rPr lang="en-US" sz="1600" b="1" dirty="0" err="1" smtClean="0">
                <a:solidFill>
                  <a:srgbClr val="005594"/>
                </a:solidFill>
                <a:latin typeface="Consolas"/>
              </a:rPr>
              <a:t>QUu</a:t>
            </a:r>
            <a:r>
              <a:rPr lang="en-US" sz="1600" b="1" dirty="0" err="1" smtClean="0">
                <a:solidFill>
                  <a:srgbClr val="005032"/>
                </a:solidFill>
                <a:latin typeface="Consolas"/>
              </a:rPr>
              <a:t>id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 smtClean="0">
                <a:solidFill>
                  <a:srgbClr val="0000C0"/>
                </a:solidFill>
                <a:latin typeface="Consolas"/>
              </a:rPr>
              <a:t>m_uuid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));</a:t>
            </a:r>
            <a:r>
              <a:rPr lang="en-US" sz="1600" dirty="0" smtClean="0">
                <a:solidFill>
                  <a:srgbClr val="005032"/>
                </a:solidFill>
                <a:latin typeface="Consolas"/>
              </a:rPr>
              <a:t> </a:t>
            </a:r>
          </a:p>
          <a:p>
            <a:pPr>
              <a:buNone/>
            </a:pPr>
            <a:endParaRPr lang="en-US" sz="1600" dirty="0" smtClean="0">
              <a:solidFill>
                <a:srgbClr val="005032"/>
              </a:solidFill>
              <a:latin typeface="Consolas"/>
            </a:endParaRPr>
          </a:p>
          <a:p>
            <a:pPr>
              <a:buNone/>
            </a:pPr>
            <a:r>
              <a:rPr lang="en-US" sz="1600" dirty="0" err="1" smtClean="0">
                <a:solidFill>
                  <a:srgbClr val="005032"/>
                </a:solidFill>
                <a:latin typeface="Consolas"/>
              </a:rPr>
              <a:t>QObject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en-US" sz="1600" b="1" dirty="0" smtClean="0">
                <a:solidFill>
                  <a:srgbClr val="642880"/>
                </a:solidFill>
                <a:latin typeface="Consolas"/>
              </a:rPr>
              <a:t>connect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m_context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, SIGNAL(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registrationStateUpdated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(bb::platform::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bbm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RegistrationState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::Type)),</a:t>
            </a:r>
          </a:p>
          <a:p>
            <a:pPr>
              <a:buNone/>
            </a:pP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, SLOT(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registrationStatus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(bb::platform::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bbm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RegistrationState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::Type)));</a:t>
            </a:r>
          </a:p>
          <a:p>
            <a:pPr marL="347345" indent="-347345">
              <a:spcBef>
                <a:spcPts val="0"/>
              </a:spcBef>
              <a:spcAft>
                <a:spcPts val="575"/>
              </a:spcAft>
              <a:buNone/>
            </a:pPr>
            <a:endParaRPr lang="en-US" sz="1600" dirty="0" smtClean="0">
              <a:solidFill>
                <a:srgbClr val="000000"/>
              </a:solidFill>
              <a:latin typeface="Consolas"/>
            </a:endParaRPr>
          </a:p>
          <a:p>
            <a:pPr marL="347345" indent="-347345">
              <a:spcBef>
                <a:spcPts val="0"/>
              </a:spcBef>
              <a:spcAft>
                <a:spcPts val="575"/>
              </a:spcAft>
              <a:buNone/>
            </a:pP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m_context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-&gt;</a:t>
            </a:r>
            <a:r>
              <a:rPr lang="en-US" sz="1600" b="1" dirty="0" err="1" smtClean="0">
                <a:solidFill>
                  <a:srgbClr val="642880"/>
                </a:solidFill>
                <a:latin typeface="Consolas"/>
              </a:rPr>
              <a:t>requestRegisterApplication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();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endParaRPr lang="en-US" sz="11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155995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BBM SP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1600" b="1" dirty="0" smtClean="0">
                <a:solidFill>
                  <a:srgbClr val="3F7F5F"/>
                </a:solidFill>
                <a:latin typeface="Consolas"/>
              </a:rPr>
              <a:t>//Receive Registration Response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void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RegistrationHandler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registrationStatus</a:t>
            </a:r>
            <a:endParaRPr lang="en-US" sz="1600" b="1" dirty="0" smtClean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(bb::platform::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bbm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600" b="1" dirty="0" err="1" smtClean="0">
                <a:solidFill>
                  <a:srgbClr val="005032"/>
                </a:solidFill>
                <a:latin typeface="Consolas"/>
                <a:ea typeface="Calibri"/>
                <a:cs typeface="Times New Roman"/>
              </a:rPr>
              <a:t>RegistrationState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::Type state) {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	switch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(state){</a:t>
            </a:r>
            <a:endParaRPr lang="en-US" sz="1600" b="1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		case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bb::platform::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bbm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600" b="1" dirty="0" err="1" smtClean="0">
                <a:solidFill>
                  <a:srgbClr val="005032"/>
                </a:solidFill>
                <a:latin typeface="Consolas"/>
                <a:ea typeface="Calibri"/>
                <a:cs typeface="Times New Roman"/>
              </a:rPr>
              <a:t>RegistrationState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600" b="1" i="1" dirty="0" smtClean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Allowed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</a:t>
            </a:r>
          </a:p>
          <a:p>
            <a:pPr mar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600" b="1" dirty="0" smtClean="0">
                <a:solidFill>
                  <a:srgbClr val="3F7F5F"/>
                </a:solidFill>
                <a:latin typeface="Consolas"/>
              </a:rPr>
              <a:t>//Success!!!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		break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;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</a:t>
            </a:r>
            <a:r>
              <a:rPr lang="en-US" sz="1600" b="1" dirty="0" smtClean="0">
                <a:solidFill>
                  <a:srgbClr val="3F7F5F"/>
                </a:solidFill>
                <a:latin typeface="Consolas"/>
              </a:rPr>
              <a:t> //… Also handle errors and pending states.</a:t>
            </a:r>
            <a:endParaRPr lang="en-US" sz="1600" b="1" dirty="0" smtClean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}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}</a:t>
            </a:r>
            <a:endParaRPr lang="en-US" sz="2000" b="1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1600" b="1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000" b="1" dirty="0" smtClean="0">
              <a:latin typeface="Calibri"/>
              <a:ea typeface="Calibri"/>
              <a:cs typeface="Times New Roman"/>
            </a:endParaRPr>
          </a:p>
          <a:p>
            <a:pPr>
              <a:buNone/>
            </a:pPr>
            <a:endParaRPr lang="en-US" sz="1600" b="1" dirty="0" smtClean="0">
              <a:solidFill>
                <a:srgbClr val="3F7F5F"/>
              </a:solidFill>
              <a:latin typeface="Consolas"/>
            </a:endParaRPr>
          </a:p>
          <a:p>
            <a:endParaRPr lang="en-US" sz="1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1715741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BBM SP Invite to Download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can invite their BBM contacts to download your app</a:t>
            </a:r>
          </a:p>
          <a:p>
            <a:r>
              <a:rPr lang="en-US" dirty="0" smtClean="0"/>
              <a:t>Integrates directly with BlackBerry App World</a:t>
            </a:r>
          </a:p>
          <a:p>
            <a:r>
              <a:rPr lang="en-US" dirty="0" smtClean="0"/>
              <a:t>Viral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BBM SP Profile Boxes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25" y="1276350"/>
            <a:ext cx="4397375" cy="3352800"/>
          </a:xfrm>
        </p:spPr>
        <p:txBody>
          <a:bodyPr/>
          <a:lstStyle/>
          <a:p>
            <a:r>
              <a:rPr lang="en-US" dirty="0" smtClean="0"/>
              <a:t>BBM SP Connected apps are listed in a users BBM Profile</a:t>
            </a:r>
          </a:p>
          <a:p>
            <a:endParaRPr lang="en-US" dirty="0" smtClean="0"/>
          </a:p>
          <a:p>
            <a:r>
              <a:rPr lang="en-US" dirty="0" smtClean="0"/>
              <a:t>Add items within your app’s Profile Box</a:t>
            </a:r>
          </a:p>
          <a:p>
            <a:pPr lvl="1"/>
            <a:r>
              <a:rPr lang="en-US" dirty="0" smtClean="0"/>
              <a:t>Achievements, high scores, current track, important news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7" name="Picture 6" descr="IMG_000000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2086" y="1272540"/>
            <a:ext cx="2249424" cy="37490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671230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49154" name="Picture 2" descr="TITLE_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5235" y="1561782"/>
            <a:ext cx="2800350" cy="2638426"/>
          </a:xfrm>
          <a:prstGeom prst="rect">
            <a:avLst/>
          </a:prstGeom>
          <a:noFill/>
        </p:spPr>
      </p:pic>
      <p:pic>
        <p:nvPicPr>
          <p:cNvPr id="15" name="Picture 3" descr="Games_App_Icon_Clear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978" y="748347"/>
            <a:ext cx="4037012" cy="430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165860" y="4335780"/>
            <a:ext cx="2377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Scoreloop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49240" y="4259580"/>
            <a:ext cx="2727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BlackBerry Messenger</a:t>
            </a:r>
          </a:p>
          <a:p>
            <a:pPr algn="ctr"/>
            <a:r>
              <a:rPr lang="en-US" b="1" dirty="0" smtClean="0"/>
              <a:t>Social Platform</a:t>
            </a:r>
            <a:endParaRPr lang="en-US" b="1" dirty="0"/>
          </a:p>
        </p:txBody>
      </p:sp>
    </p:spTree>
    <p:extLst>
      <p:ext uri="{BB962C8B-B14F-4D97-AF65-F5344CB8AC3E}">
        <p14:creationId xmlns="" xmlns:p14="http://schemas.microsoft.com/office/powerpoint/2010/main" val="21215809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BBM SP Profile Boxes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1" dirty="0" smtClean="0">
                <a:solidFill>
                  <a:srgbClr val="3F7F5F"/>
                </a:solidFill>
                <a:latin typeface="Consolas"/>
              </a:rPr>
              <a:t>//Create a profile box with item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bb::platform::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bbm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ProfileBox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* </a:t>
            </a:r>
            <a:r>
              <a:rPr lang="en-US" sz="1600" b="1" dirty="0" err="1" smtClean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m_profileBo</a:t>
            </a:r>
            <a:r>
              <a:rPr lang="en-US" sz="1600" b="1" u="sng" dirty="0" err="1" smtClean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x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b="1" dirty="0" err="1" smtClean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m_profileBox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new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	bb::platform::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bbm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ProfileBox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b="1" dirty="0" err="1" smtClean="0">
                <a:solidFill>
                  <a:srgbClr val="0000C0"/>
                </a:solidFill>
                <a:latin typeface="Consolas"/>
              </a:rPr>
              <a:t>m_context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1600" b="1" dirty="0" smtClean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1" dirty="0" err="1" smtClean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m_profileBox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-&gt;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requestRegisterIcon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iconId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[id],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bb::platform::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bbm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600" b="1" dirty="0" err="1" smtClean="0">
                <a:solidFill>
                  <a:srgbClr val="005032"/>
                </a:solidFill>
                <a:latin typeface="Consolas"/>
                <a:ea typeface="Calibri"/>
                <a:cs typeface="Times New Roman"/>
              </a:rPr>
              <a:t>ImageType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600" b="1" i="1" dirty="0" err="1" smtClean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Png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iconArray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1600" b="1" dirty="0" smtClean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1" dirty="0" err="1" smtClean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m_profileBox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-&gt;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requestAddItem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b="1" dirty="0" err="1" smtClean="0">
                <a:solidFill>
                  <a:srgbClr val="005032"/>
                </a:solidFill>
                <a:latin typeface="Consolas"/>
                <a:ea typeface="Calibri"/>
                <a:cs typeface="Times New Roman"/>
              </a:rPr>
              <a:t>QString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b="1" dirty="0" smtClean="0">
                <a:solidFill>
                  <a:srgbClr val="2A00FF"/>
                </a:solidFill>
                <a:latin typeface="Consolas"/>
                <a:ea typeface="Calibri"/>
                <a:cs typeface="Times New Roman"/>
              </a:rPr>
              <a:t>“New High Score: 2!"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),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b="1" dirty="0" err="1" smtClean="0">
                <a:solidFill>
                  <a:srgbClr val="005032"/>
                </a:solidFill>
                <a:latin typeface="Consolas"/>
                <a:ea typeface="Calibri"/>
                <a:cs typeface="Times New Roman"/>
              </a:rPr>
              <a:t>QString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iconId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[id]), </a:t>
            </a:r>
            <a:r>
              <a:rPr lang="en-US" sz="1600" b="1" dirty="0" err="1" smtClean="0">
                <a:solidFill>
                  <a:srgbClr val="005032"/>
                </a:solidFill>
                <a:latin typeface="Consolas"/>
                <a:ea typeface="Calibri"/>
                <a:cs typeface="Times New Roman"/>
              </a:rPr>
              <a:t>QString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b="1" dirty="0" smtClean="0">
                <a:solidFill>
                  <a:srgbClr val="2A00FF"/>
                </a:solidFill>
                <a:latin typeface="Consolas"/>
                <a:ea typeface="Calibri"/>
                <a:cs typeface="Times New Roman"/>
              </a:rPr>
              <a:t>"cookie"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).append(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iconId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[id]));</a:t>
            </a:r>
            <a:endParaRPr lang="en-US" sz="2000" b="1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1600" b="1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1600" b="1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1600" b="1" dirty="0" smtClean="0">
              <a:latin typeface="Calibri"/>
              <a:ea typeface="Calibri"/>
              <a:cs typeface="Times New Roman"/>
            </a:endParaRPr>
          </a:p>
          <a:p>
            <a:pPr>
              <a:buNone/>
            </a:pPr>
            <a:endParaRPr lang="en-US" sz="1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7372207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BBM SP Profile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25" y="1276350"/>
            <a:ext cx="4702175" cy="3352800"/>
          </a:xfrm>
        </p:spPr>
        <p:txBody>
          <a:bodyPr/>
          <a:lstStyle/>
          <a:p>
            <a:r>
              <a:rPr lang="en-US" dirty="0" smtClean="0"/>
              <a:t>Access and customize the users BBM Profile Page</a:t>
            </a:r>
          </a:p>
          <a:p>
            <a:pPr lvl="1"/>
            <a:r>
              <a:rPr lang="en-US" dirty="0" smtClean="0"/>
              <a:t>Avatar Image</a:t>
            </a:r>
          </a:p>
          <a:p>
            <a:pPr lvl="1"/>
            <a:r>
              <a:rPr lang="en-US" dirty="0" smtClean="0"/>
              <a:t>Status Message</a:t>
            </a:r>
          </a:p>
          <a:p>
            <a:pPr lvl="1"/>
            <a:r>
              <a:rPr lang="en-US" dirty="0" smtClean="0"/>
              <a:t>Personal Message</a:t>
            </a:r>
          </a:p>
          <a:p>
            <a:pPr lvl="1"/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Handle (read only)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7" name="Picture 6" descr="IMG_0000000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78830" y="1233170"/>
            <a:ext cx="2236470" cy="37274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0279037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BBM SP Profile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z="1600" b="1" dirty="0" smtClean="0">
              <a:solidFill>
                <a:srgbClr val="000000"/>
              </a:solidFill>
              <a:latin typeface="Consolas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1" dirty="0" smtClean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//Grab the user's Profile.</a:t>
            </a:r>
            <a:endParaRPr lang="en-US" sz="2000" b="1" dirty="0" smtClean="0">
              <a:latin typeface="Calibri"/>
              <a:ea typeface="Calibri"/>
              <a:cs typeface="Times New Roman"/>
            </a:endParaRPr>
          </a:p>
          <a:p>
            <a:pPr>
              <a:buNone/>
            </a:pP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bb::platform::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bbm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en-US" sz="1600" b="1" dirty="0" err="1" smtClean="0">
                <a:solidFill>
                  <a:srgbClr val="005032"/>
                </a:solidFill>
                <a:latin typeface="Consolas"/>
              </a:rPr>
              <a:t>UserProfile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m_userProfile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new</a:t>
            </a:r>
          </a:p>
          <a:p>
            <a:pPr marL="347345" indent="-347345">
              <a:spcBef>
                <a:spcPts val="0"/>
              </a:spcBef>
              <a:spcAft>
                <a:spcPts val="575"/>
              </a:spcAft>
              <a:buNone/>
            </a:pP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	bb::platform::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bbm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en-US" sz="1600" b="1" dirty="0" err="1" smtClean="0">
                <a:solidFill>
                  <a:srgbClr val="642880"/>
                </a:solidFill>
                <a:latin typeface="Consolas"/>
              </a:rPr>
              <a:t>UserProfile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 smtClean="0">
                <a:solidFill>
                  <a:srgbClr val="0000C0"/>
                </a:solidFill>
                <a:latin typeface="Consolas"/>
              </a:rPr>
              <a:t>m_context</a:t>
            </a:r>
            <a:r>
              <a:rPr lang="en-US" sz="1600" b="1" dirty="0" smtClean="0">
                <a:latin typeface="Consolas"/>
              </a:rPr>
              <a:t>,</a:t>
            </a:r>
            <a:r>
              <a:rPr lang="en-US" sz="1600" b="1" dirty="0" smtClean="0">
                <a:solidFill>
                  <a:srgbClr val="0000C0"/>
                </a:solidFill>
                <a:latin typeface="Consolas"/>
              </a:rPr>
              <a:t> </a:t>
            </a:r>
            <a:r>
              <a:rPr lang="en-US" sz="1600" b="1" i="1" dirty="0" smtClean="0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600" b="1" i="1" dirty="0" smtClean="0">
                <a:solidFill>
                  <a:srgbClr val="000000"/>
                </a:solidFill>
                <a:latin typeface="Consolas"/>
              </a:rPr>
              <a:t>);</a:t>
            </a:r>
            <a:endParaRPr lang="en-US" sz="1100" b="1" dirty="0" smtClean="0">
              <a:latin typeface="Calibri"/>
              <a:ea typeface="Calibri"/>
              <a:cs typeface="Times New Roman"/>
            </a:endParaRPr>
          </a:p>
          <a:p>
            <a:pPr>
              <a:buNone/>
            </a:pPr>
            <a:endParaRPr lang="en-US" sz="1600" b="1" i="1" dirty="0" smtClean="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  <a:p>
            <a:pPr marL="347345" indent="-347345">
              <a:spcBef>
                <a:spcPts val="0"/>
              </a:spcBef>
              <a:spcAft>
                <a:spcPts val="575"/>
              </a:spcAft>
              <a:buNone/>
            </a:pPr>
            <a:endParaRPr lang="en-US" sz="1600" b="1" dirty="0" smtClean="0">
              <a:solidFill>
                <a:srgbClr val="0000C0"/>
              </a:solidFill>
              <a:latin typeface="Consolas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b="1" dirty="0" smtClean="0">
                <a:solidFill>
                  <a:srgbClr val="3F7F5F"/>
                </a:solidFill>
                <a:latin typeface="Consolas"/>
                <a:ea typeface="Calibri"/>
                <a:cs typeface="Times New Roman"/>
              </a:rPr>
              <a:t>//Update the user's personal message.</a:t>
            </a:r>
            <a:endParaRPr lang="en-US" sz="2000" b="1" dirty="0" smtClean="0">
              <a:latin typeface="Calibri"/>
              <a:ea typeface="Calibri"/>
              <a:cs typeface="Times New Roman"/>
            </a:endParaRPr>
          </a:p>
          <a:p>
            <a:pPr marL="347345" indent="-347345">
              <a:spcBef>
                <a:spcPts val="0"/>
              </a:spcBef>
              <a:spcAft>
                <a:spcPts val="575"/>
              </a:spcAft>
              <a:buNone/>
            </a:pPr>
            <a:r>
              <a:rPr lang="en-US" sz="1600" b="1" dirty="0" err="1" smtClean="0">
                <a:solidFill>
                  <a:srgbClr val="0000C0"/>
                </a:solidFill>
                <a:latin typeface="Consolas"/>
              </a:rPr>
              <a:t>m_userProfile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-&gt;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requestUpdatePersonalMessage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smtClean="0">
                <a:solidFill>
                  <a:srgbClr val="2A00FF"/>
                </a:solidFill>
                <a:latin typeface="Consolas"/>
              </a:rPr>
              <a:t>"New Message"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);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endParaRPr lang="en-US" sz="1100" b="1" dirty="0" smtClean="0">
              <a:latin typeface="Calibri"/>
              <a:ea typeface="Calibri"/>
              <a:cs typeface="Times New Roman"/>
            </a:endParaRPr>
          </a:p>
          <a:p>
            <a:pPr>
              <a:buNone/>
            </a:pPr>
            <a:endParaRPr lang="en-US" sz="1600" b="1" i="1" dirty="0" smtClean="0">
              <a:solidFill>
                <a:srgbClr val="000000"/>
              </a:solidFill>
              <a:highlight>
                <a:srgbClr val="D4D4D4"/>
              </a:highlight>
              <a:latin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0187000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BBM SP Contacts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Obtain a list of BBM contacts that have the application installed and registered</a:t>
            </a:r>
          </a:p>
          <a:p>
            <a:endParaRPr lang="en-US" dirty="0" smtClean="0"/>
          </a:p>
          <a:p>
            <a:r>
              <a:rPr lang="en-US" dirty="0" smtClean="0"/>
              <a:t>Listen for changes to profiles of these contacts</a:t>
            </a:r>
          </a:p>
          <a:p>
            <a:pPr lvl="1"/>
            <a:r>
              <a:rPr lang="en-US" dirty="0" smtClean="0"/>
              <a:t>Status change to -&gt; “Wants to play </a:t>
            </a:r>
            <a:r>
              <a:rPr lang="en-US" dirty="0" err="1" smtClean="0"/>
              <a:t>SlingShot</a:t>
            </a:r>
            <a:r>
              <a:rPr lang="en-US" dirty="0" smtClean="0"/>
              <a:t> 5000 with someone”</a:t>
            </a:r>
          </a:p>
          <a:p>
            <a:pPr lvl="1"/>
            <a:r>
              <a:rPr lang="en-US" dirty="0" smtClean="0"/>
              <a:t>Local app could prompt the user to start a multiplayer game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3751557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Invoking BBM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1026" name="Picture 2" descr="Y:\camera\IMG_000000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6146" y="1386840"/>
            <a:ext cx="1997964" cy="332994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88620" y="1478280"/>
            <a:ext cx="34975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Use the Invocation Framework to Invoke the BBM Client to…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Start with specific contact(s)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Start chat, user chooses contact(s)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Set BBM Avatar Image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Invite Contact to BBM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Share Text with contact(s)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Starts chat with pre-populated message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Share Image with contact(s)</a:t>
            </a:r>
          </a:p>
        </p:txBody>
      </p:sp>
      <p:pic>
        <p:nvPicPr>
          <p:cNvPr id="1029" name="Picture 5" descr="Y:\camera\IMG_0000000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1008" y="1394460"/>
            <a:ext cx="1993392" cy="332232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BBM SP Roadmap - Features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27025" y="1276350"/>
          <a:ext cx="83058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600"/>
                <a:gridCol w="2768600"/>
                <a:gridCol w="2768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Native</a:t>
                      </a:r>
                      <a:r>
                        <a:rPr lang="en-US" baseline="0" dirty="0" smtClean="0"/>
                        <a:t> &amp; Java</a:t>
                      </a:r>
                      <a:r>
                        <a:rPr lang="en-US" dirty="0" smtClean="0"/>
                        <a:t> Availability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BlackBerry 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BlackBerry OS 5-7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Registration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Profile Boxes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Profile 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Invite to Download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BBM Chat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Post BlackBerry 10 Launch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Invite to BBM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Post BlackBerry 10 Launch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" name="Picture 5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1000" y="2038350"/>
            <a:ext cx="317957" cy="304800"/>
          </a:xfrm>
          <a:prstGeom prst="rect">
            <a:avLst/>
          </a:prstGeom>
        </p:spPr>
      </p:pic>
      <p:pic>
        <p:nvPicPr>
          <p:cNvPr id="7" name="Picture 6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2038350"/>
            <a:ext cx="317957" cy="304800"/>
          </a:xfrm>
          <a:prstGeom prst="rect">
            <a:avLst/>
          </a:prstGeom>
        </p:spPr>
      </p:pic>
      <p:pic>
        <p:nvPicPr>
          <p:cNvPr id="8" name="Picture 7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1000" y="2419350"/>
            <a:ext cx="317957" cy="304800"/>
          </a:xfrm>
          <a:prstGeom prst="rect">
            <a:avLst/>
          </a:prstGeom>
        </p:spPr>
      </p:pic>
      <p:pic>
        <p:nvPicPr>
          <p:cNvPr id="9" name="Picture 8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2419350"/>
            <a:ext cx="317957" cy="304800"/>
          </a:xfrm>
          <a:prstGeom prst="rect">
            <a:avLst/>
          </a:prstGeom>
        </p:spPr>
      </p:pic>
      <p:pic>
        <p:nvPicPr>
          <p:cNvPr id="10" name="Picture 9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1000" y="2800350"/>
            <a:ext cx="317957" cy="304800"/>
          </a:xfrm>
          <a:prstGeom prst="rect">
            <a:avLst/>
          </a:prstGeom>
        </p:spPr>
      </p:pic>
      <p:pic>
        <p:nvPicPr>
          <p:cNvPr id="11" name="Picture 10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2800350"/>
            <a:ext cx="317957" cy="304800"/>
          </a:xfrm>
          <a:prstGeom prst="rect">
            <a:avLst/>
          </a:prstGeom>
        </p:spPr>
      </p:pic>
      <p:pic>
        <p:nvPicPr>
          <p:cNvPr id="12" name="Picture 11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3181350"/>
            <a:ext cx="317957" cy="304800"/>
          </a:xfrm>
          <a:prstGeom prst="rect">
            <a:avLst/>
          </a:prstGeom>
        </p:spPr>
      </p:pic>
      <p:pic>
        <p:nvPicPr>
          <p:cNvPr id="13" name="Picture 12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3562350"/>
            <a:ext cx="317957" cy="304800"/>
          </a:xfrm>
          <a:prstGeom prst="rect">
            <a:avLst/>
          </a:prstGeom>
        </p:spPr>
      </p:pic>
      <p:pic>
        <p:nvPicPr>
          <p:cNvPr id="14" name="Picture 13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3943350"/>
            <a:ext cx="317957" cy="304800"/>
          </a:xfrm>
          <a:prstGeom prst="rect">
            <a:avLst/>
          </a:prstGeom>
        </p:spPr>
      </p:pic>
      <p:pic>
        <p:nvPicPr>
          <p:cNvPr id="15" name="Picture 14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4324350"/>
            <a:ext cx="317957" cy="304800"/>
          </a:xfrm>
          <a:prstGeom prst="rect">
            <a:avLst/>
          </a:prstGeom>
        </p:spPr>
      </p:pic>
      <p:pic>
        <p:nvPicPr>
          <p:cNvPr id="16" name="Picture 15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4705350"/>
            <a:ext cx="317957" cy="304800"/>
          </a:xfrm>
          <a:prstGeom prst="rect">
            <a:avLst/>
          </a:prstGeom>
        </p:spPr>
      </p:pic>
      <p:pic>
        <p:nvPicPr>
          <p:cNvPr id="18" name="Picture 17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83380" y="3150870"/>
            <a:ext cx="317957" cy="304800"/>
          </a:xfrm>
          <a:prstGeom prst="rect">
            <a:avLst/>
          </a:prstGeom>
        </p:spPr>
      </p:pic>
      <p:pic>
        <p:nvPicPr>
          <p:cNvPr id="17" name="Picture 16" descr="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1000" y="3539490"/>
            <a:ext cx="306946" cy="304800"/>
          </a:xfrm>
          <a:prstGeom prst="rect">
            <a:avLst/>
          </a:prstGeom>
        </p:spPr>
      </p:pic>
      <p:pic>
        <p:nvPicPr>
          <p:cNvPr id="19" name="Picture 18" descr="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8620" y="3897630"/>
            <a:ext cx="306946" cy="30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0444540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BBM SP Roadmap - Features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506131155"/>
              </p:ext>
            </p:extLst>
          </p:nvPr>
        </p:nvGraphicFramePr>
        <p:xfrm>
          <a:off x="327025" y="1276350"/>
          <a:ext cx="83058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600"/>
                <a:gridCol w="2768600"/>
                <a:gridCol w="2768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WebWorks Availability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BlackBerry 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BlackBerry OS 5-7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Registration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Profile Boxes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Planning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Profile 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Invite to Download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BBM Chat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Post BlackBerry 10 Launch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Invite to BBM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Post BlackBerry 10 Launch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6" name="Picture 5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1000" y="2038350"/>
            <a:ext cx="317957" cy="304800"/>
          </a:xfrm>
          <a:prstGeom prst="rect">
            <a:avLst/>
          </a:prstGeom>
        </p:spPr>
      </p:pic>
      <p:pic>
        <p:nvPicPr>
          <p:cNvPr id="7" name="Picture 6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2038350"/>
            <a:ext cx="317957" cy="304800"/>
          </a:xfrm>
          <a:prstGeom prst="rect">
            <a:avLst/>
          </a:prstGeom>
        </p:spPr>
      </p:pic>
      <p:pic>
        <p:nvPicPr>
          <p:cNvPr id="9" name="Picture 8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2419350"/>
            <a:ext cx="317957" cy="304800"/>
          </a:xfrm>
          <a:prstGeom prst="rect">
            <a:avLst/>
          </a:prstGeom>
        </p:spPr>
      </p:pic>
      <p:pic>
        <p:nvPicPr>
          <p:cNvPr id="10" name="Picture 9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1000" y="2800350"/>
            <a:ext cx="317957" cy="304800"/>
          </a:xfrm>
          <a:prstGeom prst="rect">
            <a:avLst/>
          </a:prstGeom>
        </p:spPr>
      </p:pic>
      <p:pic>
        <p:nvPicPr>
          <p:cNvPr id="11" name="Picture 10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2800350"/>
            <a:ext cx="317957" cy="304800"/>
          </a:xfrm>
          <a:prstGeom prst="rect">
            <a:avLst/>
          </a:prstGeom>
        </p:spPr>
      </p:pic>
      <p:pic>
        <p:nvPicPr>
          <p:cNvPr id="12" name="Picture 11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3181350"/>
            <a:ext cx="317957" cy="304800"/>
          </a:xfrm>
          <a:prstGeom prst="rect">
            <a:avLst/>
          </a:prstGeom>
        </p:spPr>
      </p:pic>
      <p:pic>
        <p:nvPicPr>
          <p:cNvPr id="13" name="Picture 12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3562350"/>
            <a:ext cx="317957" cy="304800"/>
          </a:xfrm>
          <a:prstGeom prst="rect">
            <a:avLst/>
          </a:prstGeom>
        </p:spPr>
      </p:pic>
      <p:pic>
        <p:nvPicPr>
          <p:cNvPr id="14" name="Picture 13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3943350"/>
            <a:ext cx="317957" cy="304800"/>
          </a:xfrm>
          <a:prstGeom prst="rect">
            <a:avLst/>
          </a:prstGeom>
        </p:spPr>
      </p:pic>
      <p:pic>
        <p:nvPicPr>
          <p:cNvPr id="15" name="Picture 14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4324350"/>
            <a:ext cx="317957" cy="304800"/>
          </a:xfrm>
          <a:prstGeom prst="rect">
            <a:avLst/>
          </a:prstGeom>
        </p:spPr>
      </p:pic>
      <p:pic>
        <p:nvPicPr>
          <p:cNvPr id="16" name="Picture 15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4705350"/>
            <a:ext cx="317957" cy="304800"/>
          </a:xfrm>
          <a:prstGeom prst="rect">
            <a:avLst/>
          </a:prstGeom>
        </p:spPr>
      </p:pic>
      <p:pic>
        <p:nvPicPr>
          <p:cNvPr id="18" name="Picture 17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06240" y="3158490"/>
            <a:ext cx="317957" cy="304800"/>
          </a:xfrm>
          <a:prstGeom prst="rect">
            <a:avLst/>
          </a:prstGeom>
        </p:spPr>
      </p:pic>
      <p:pic>
        <p:nvPicPr>
          <p:cNvPr id="17" name="Picture 16" descr="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6240" y="3531870"/>
            <a:ext cx="306946" cy="304800"/>
          </a:xfrm>
          <a:prstGeom prst="rect">
            <a:avLst/>
          </a:prstGeom>
        </p:spPr>
      </p:pic>
      <p:pic>
        <p:nvPicPr>
          <p:cNvPr id="19" name="Picture 18" descr="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6240" y="3905250"/>
            <a:ext cx="306946" cy="30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0444540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BBM SP Roadmap -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27025" y="1885950"/>
          <a:ext cx="8305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600"/>
                <a:gridCol w="2768600"/>
                <a:gridCol w="2768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Tool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Platform Availability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BlackBerry 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BlackBerry OS 5-7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Native SDK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WebWorks SDK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 SDK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1000" y="2647950"/>
            <a:ext cx="317957" cy="304800"/>
          </a:xfrm>
          <a:prstGeom prst="rect">
            <a:avLst/>
          </a:prstGeom>
        </p:spPr>
      </p:pic>
      <p:pic>
        <p:nvPicPr>
          <p:cNvPr id="9" name="Picture 8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86600" y="3409950"/>
            <a:ext cx="317957" cy="304800"/>
          </a:xfrm>
          <a:prstGeom prst="rect">
            <a:avLst/>
          </a:prstGeom>
        </p:spPr>
      </p:pic>
      <p:pic>
        <p:nvPicPr>
          <p:cNvPr id="10" name="Picture 9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86600" y="3028950"/>
            <a:ext cx="317957" cy="304800"/>
          </a:xfrm>
          <a:prstGeom prst="rect">
            <a:avLst/>
          </a:prstGeom>
        </p:spPr>
      </p:pic>
      <p:pic>
        <p:nvPicPr>
          <p:cNvPr id="11" name="Picture 10" descr="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6600" y="2647950"/>
            <a:ext cx="306946" cy="304800"/>
          </a:xfrm>
          <a:prstGeom prst="rect">
            <a:avLst/>
          </a:prstGeom>
        </p:spPr>
      </p:pic>
      <p:pic>
        <p:nvPicPr>
          <p:cNvPr id="12" name="Picture 11" descr="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1000" y="3409950"/>
            <a:ext cx="306946" cy="304800"/>
          </a:xfrm>
          <a:prstGeom prst="rect">
            <a:avLst/>
          </a:prstGeom>
        </p:spPr>
      </p:pic>
      <p:pic>
        <p:nvPicPr>
          <p:cNvPr id="13" name="Picture 12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98620" y="3021330"/>
            <a:ext cx="317957" cy="30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5411955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Introducing </a:t>
            </a:r>
            <a:r>
              <a:rPr lang="en-US" dirty="0" smtClean="0">
                <a:latin typeface="Arial" charset="0"/>
              </a:rPr>
              <a:t>Vaideeswaran Sethuraman &amp; </a:t>
            </a:r>
            <a:r>
              <a:rPr lang="en-US" dirty="0" err="1" smtClean="0">
                <a:latin typeface="Arial" charset="0"/>
              </a:rPr>
              <a:t>Chethan</a:t>
            </a:r>
            <a:r>
              <a:rPr lang="en-US" dirty="0" smtClean="0">
                <a:latin typeface="Arial" charset="0"/>
              </a:rPr>
              <a:t> Rao from </a:t>
            </a:r>
            <a:r>
              <a:rPr lang="en-US" dirty="0" err="1" smtClean="0">
                <a:latin typeface="Arial" charset="0"/>
              </a:rPr>
              <a:t>Divum</a:t>
            </a:r>
            <a:endParaRPr lang="en-US" dirty="0" smtClean="0">
              <a:latin typeface="Arial" charset="0"/>
            </a:endParaRPr>
          </a:p>
          <a:p>
            <a:endParaRPr lang="en-US" dirty="0" smtClean="0">
              <a:latin typeface="Arial" charset="0"/>
            </a:endParaRPr>
          </a:p>
          <a:p>
            <a:pPr>
              <a:defRPr/>
            </a:pPr>
            <a:r>
              <a:rPr lang="en-US" dirty="0" smtClean="0"/>
              <a:t>Our notable apps with BBM Integration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US" dirty="0" smtClean="0"/>
              <a:t>Scribbler for BBM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US" dirty="0" err="1" smtClean="0"/>
              <a:t>ScreensShare</a:t>
            </a:r>
            <a:r>
              <a:rPr lang="en-US" dirty="0" smtClean="0"/>
              <a:t> for BBM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US" dirty="0" smtClean="0"/>
              <a:t>Spot my Contact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US" dirty="0" smtClean="0"/>
              <a:t>Horoscope with BBM</a:t>
            </a:r>
          </a:p>
          <a:p>
            <a:pPr lvl="1"/>
            <a:endParaRPr lang="en-US" dirty="0" smtClean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PhotoBrowser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35280" y="1333500"/>
            <a:ext cx="880872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BlackBerry 10 Cascades application by </a:t>
            </a:r>
            <a:r>
              <a:rPr kumimoji="0" lang="en-I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Divum</a:t>
            </a:r>
            <a:endParaRPr kumimoji="0" lang="en-I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I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912813" marR="0" lvl="2" indent="-296863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cs typeface="+mn-cs"/>
              </a:rPr>
              <a:t>Download magnificent images to your BlackBerry 10</a:t>
            </a:r>
          </a:p>
          <a:p>
            <a:pPr marL="912813" marR="0" lvl="2" indent="-296863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cs typeface="+mn-cs"/>
              </a:rPr>
              <a:t>Stunning hi-res images sourced from </a:t>
            </a:r>
            <a:r>
              <a:rPr kumimoji="0" lang="en-I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cs typeface="+mn-cs"/>
              </a:rPr>
              <a:t>Pinterest</a:t>
            </a: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cs typeface="+mn-cs"/>
              </a:rPr>
              <a:t> from our custom server.</a:t>
            </a:r>
          </a:p>
          <a:p>
            <a:pPr marL="912813" marR="0" lvl="2" indent="-296863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cs typeface="+mn-cs"/>
              </a:rPr>
              <a:t>Share downloaded image with your BBM friends</a:t>
            </a:r>
          </a:p>
          <a:p>
            <a:pPr marL="912813" marR="0" lvl="2" indent="-296863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cs typeface="+mn-cs"/>
              </a:rPr>
              <a:t>Set Wallpaper</a:t>
            </a:r>
          </a:p>
          <a:p>
            <a:pPr marL="912813" marR="0" lvl="2" indent="-296863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cs typeface="+mn-cs"/>
              </a:rPr>
              <a:t>Share image and set wallpaper using NFC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endParaRPr kumimoji="0" lang="en-I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I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Scoreloop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0"/>
              <a:buNone/>
              <a:defRPr/>
            </a:pPr>
            <a:endParaRPr lang="en-CA" sz="2000" b="1" dirty="0" smtClean="0">
              <a:cs typeface="Arial" pitchFamily="34" charset="0"/>
            </a:endParaRPr>
          </a:p>
          <a:p>
            <a:pPr>
              <a:buFont typeface="Wingdings" charset="0"/>
              <a:buNone/>
              <a:defRPr/>
            </a:pPr>
            <a:r>
              <a:rPr lang="en-CA" sz="2000" b="1" dirty="0" smtClean="0">
                <a:cs typeface="Arial" pitchFamily="34" charset="0"/>
              </a:rPr>
              <a:t>The Games App</a:t>
            </a:r>
          </a:p>
          <a:p>
            <a:pPr>
              <a:defRPr/>
            </a:pPr>
            <a:r>
              <a:rPr lang="en-CA" sz="1800" dirty="0" smtClean="0">
                <a:cs typeface="Arial" pitchFamily="34" charset="0"/>
              </a:rPr>
              <a:t>The Games App is the social gaming hub where BB10 users share and discover new players, games and achievements.  </a:t>
            </a:r>
          </a:p>
          <a:p>
            <a:pPr>
              <a:defRPr/>
            </a:pPr>
            <a:r>
              <a:rPr lang="en-CA" sz="1800" dirty="0" smtClean="0">
                <a:cs typeface="Arial" pitchFamily="34" charset="0"/>
              </a:rPr>
              <a:t>The preloaded Games App provides fantastic visibility for all developers with </a:t>
            </a:r>
            <a:r>
              <a:rPr lang="en-CA" sz="1800" dirty="0" err="1" smtClean="0">
                <a:cs typeface="Arial" pitchFamily="34" charset="0"/>
              </a:rPr>
              <a:t>Scoreloop</a:t>
            </a:r>
            <a:r>
              <a:rPr lang="en-CA" sz="1800" dirty="0" smtClean="0">
                <a:cs typeface="Arial" pitchFamily="34" charset="0"/>
              </a:rPr>
              <a:t> enabled games.</a:t>
            </a:r>
          </a:p>
          <a:p>
            <a:pPr>
              <a:buFont typeface="Wingdings" charset="0"/>
              <a:buNone/>
              <a:defRPr/>
            </a:pPr>
            <a:endParaRPr lang="en-CA" sz="1800" dirty="0" smtClean="0">
              <a:cs typeface="Arial" pitchFamily="34" charset="0"/>
            </a:endParaRPr>
          </a:p>
          <a:p>
            <a:pPr>
              <a:buFont typeface="Wingdings" charset="0"/>
              <a:buNone/>
              <a:defRPr/>
            </a:pPr>
            <a:r>
              <a:rPr lang="en-CA" sz="2000" b="1" dirty="0" err="1" smtClean="0">
                <a:cs typeface="Arial" pitchFamily="34" charset="0"/>
              </a:rPr>
              <a:t>Scoreloop</a:t>
            </a:r>
            <a:r>
              <a:rPr lang="en-CA" sz="2000" b="1" dirty="0" smtClean="0">
                <a:cs typeface="Arial" pitchFamily="34" charset="0"/>
              </a:rPr>
              <a:t> SDK</a:t>
            </a:r>
          </a:p>
          <a:p>
            <a:pPr marL="57150" indent="-174625">
              <a:defRPr/>
            </a:pPr>
            <a:r>
              <a:rPr lang="en-US" sz="1800" dirty="0" err="1" smtClean="0">
                <a:cs typeface="Arial" pitchFamily="34" charset="0"/>
              </a:rPr>
              <a:t>Scoreloop</a:t>
            </a:r>
            <a:r>
              <a:rPr lang="en-US" sz="1800" dirty="0" smtClean="0">
                <a:cs typeface="Arial" pitchFamily="34" charset="0"/>
              </a:rPr>
              <a:t> SDK leverages social gaming APIs to incorporate features like </a:t>
            </a:r>
            <a:r>
              <a:rPr lang="en-US" sz="1800" dirty="0" err="1" smtClean="0">
                <a:cs typeface="Arial" pitchFamily="34" charset="0"/>
              </a:rPr>
              <a:t>leaderboards</a:t>
            </a:r>
            <a:r>
              <a:rPr lang="en-US" sz="1800" dirty="0" smtClean="0">
                <a:cs typeface="Arial" pitchFamily="34" charset="0"/>
              </a:rPr>
              <a:t>, challenges, achievements and integrates into the Games App.</a:t>
            </a:r>
          </a:p>
          <a:p>
            <a:endParaRPr lang="en-US" sz="1800" dirty="0"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PhotoBrowser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8" descr="C:\Users\Divum\Desktop\Unknown Device (2A20BC8F)\IMG_0000002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9946" y="1394460"/>
            <a:ext cx="1834134" cy="3056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C:\Users\Divum\Desktop\Unknown Device (2A20BC8F)\IMG_0000002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1974" y="1398024"/>
            <a:ext cx="1847781" cy="307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C:\Users\Divum\Desktop\Unknown Device (2A20BC8F)\IMG_0000002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27974" y="1398024"/>
            <a:ext cx="1847781" cy="307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C:\Users\Divum\Desktop\Unknown Device (2A20BC8F)\IMG_0000002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37774" y="1398024"/>
            <a:ext cx="1847781" cy="307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797922" y="4596176"/>
            <a:ext cx="50509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400"/>
              <a:t>(a)</a:t>
            </a:r>
          </a:p>
        </p:txBody>
      </p:sp>
      <p:sp>
        <p:nvSpPr>
          <p:cNvPr id="10" name="TextBox 16"/>
          <p:cNvSpPr txBox="1">
            <a:spLocks noChangeArrowheads="1"/>
          </p:cNvSpPr>
          <p:nvPr/>
        </p:nvSpPr>
        <p:spPr bwMode="auto">
          <a:xfrm>
            <a:off x="3083922" y="4596176"/>
            <a:ext cx="50509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400" dirty="0"/>
              <a:t>(b)</a:t>
            </a:r>
          </a:p>
        </p:txBody>
      </p:sp>
      <p:sp>
        <p:nvSpPr>
          <p:cNvPr id="11" name="TextBox 17"/>
          <p:cNvSpPr txBox="1">
            <a:spLocks noChangeArrowheads="1"/>
          </p:cNvSpPr>
          <p:nvPr/>
        </p:nvSpPr>
        <p:spPr bwMode="auto">
          <a:xfrm>
            <a:off x="5446122" y="4593001"/>
            <a:ext cx="5736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400" dirty="0"/>
              <a:t>(c)</a:t>
            </a:r>
          </a:p>
        </p:txBody>
      </p:sp>
      <p:sp>
        <p:nvSpPr>
          <p:cNvPr id="12" name="TextBox 18"/>
          <p:cNvSpPr txBox="1">
            <a:spLocks noChangeArrowheads="1"/>
          </p:cNvSpPr>
          <p:nvPr/>
        </p:nvSpPr>
        <p:spPr bwMode="auto">
          <a:xfrm>
            <a:off x="7655922" y="4596176"/>
            <a:ext cx="4593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400" dirty="0"/>
              <a:t>(d)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PhotoBrowser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6" name="Picture 2" descr="C:\Users\Divum\Desktop\Unknown Device (2A20BC8F)\IMG_0000002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570" y="1371600"/>
            <a:ext cx="1954253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Users\Divum\Desktop\Unknown Device (2A20BC8F)\IMG_0000003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93006" y="1371600"/>
            <a:ext cx="1954253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943492" y="4744633"/>
            <a:ext cx="511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400"/>
              <a:t>(e)</a:t>
            </a:r>
          </a:p>
        </p:txBody>
      </p:sp>
      <p:sp>
        <p:nvSpPr>
          <p:cNvPr id="9" name="TextBox 10"/>
          <p:cNvSpPr txBox="1">
            <a:spLocks noChangeArrowheads="1"/>
          </p:cNvSpPr>
          <p:nvPr/>
        </p:nvSpPr>
        <p:spPr bwMode="auto">
          <a:xfrm>
            <a:off x="3534292" y="4744633"/>
            <a:ext cx="37476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400"/>
              <a:t>(f)</a:t>
            </a: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5113020" y="1131726"/>
            <a:ext cx="3825239" cy="265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14363" lvl="1" indent="-269875" eaLnBrk="0" hangingPunct="0">
              <a:lnSpc>
                <a:spcPct val="85000"/>
              </a:lnSpc>
              <a:spcAft>
                <a:spcPct val="30000"/>
              </a:spcAft>
              <a:buSzPct val="65000"/>
              <a:buFont typeface="Wingdings 3" pitchFamily="18" charset="2"/>
              <a:buChar char=""/>
              <a:defRPr/>
            </a:pPr>
            <a:endParaRPr lang="en-US" sz="2000" kern="0" dirty="0">
              <a:cs typeface="+mn-cs"/>
            </a:endParaRPr>
          </a:p>
          <a:p>
            <a:pPr marL="614363" lvl="1" indent="-269875" eaLnBrk="0" hangingPunct="0">
              <a:lnSpc>
                <a:spcPct val="85000"/>
              </a:lnSpc>
              <a:spcAft>
                <a:spcPct val="30000"/>
              </a:spcAft>
              <a:buSzPct val="65000"/>
              <a:buFont typeface="Wingdings 3" pitchFamily="18" charset="2"/>
              <a:buChar char=""/>
              <a:defRPr/>
            </a:pPr>
            <a:r>
              <a:rPr lang="en-US" sz="2000" kern="0" dirty="0" err="1">
                <a:cs typeface="+mn-cs"/>
              </a:rPr>
              <a:t>PhotoBrowser</a:t>
            </a:r>
            <a:r>
              <a:rPr lang="en-US" sz="2000" kern="0" dirty="0">
                <a:cs typeface="+mn-cs"/>
              </a:rPr>
              <a:t> is already live on BlackBerry </a:t>
            </a:r>
            <a:r>
              <a:rPr lang="en-US" sz="2000" kern="0" dirty="0" err="1">
                <a:cs typeface="+mn-cs"/>
              </a:rPr>
              <a:t>AppWorld</a:t>
            </a:r>
            <a:r>
              <a:rPr lang="en-US" sz="2000" kern="0" dirty="0">
                <a:cs typeface="+mn-cs"/>
              </a:rPr>
              <a:t> and can be downloaded to your </a:t>
            </a:r>
            <a:r>
              <a:rPr lang="en-US" sz="2000" kern="0" dirty="0" err="1">
                <a:cs typeface="+mn-cs"/>
              </a:rPr>
              <a:t>DevAlpha</a:t>
            </a:r>
            <a:r>
              <a:rPr lang="en-US" sz="2000" kern="0" dirty="0">
                <a:cs typeface="+mn-cs"/>
              </a:rPr>
              <a:t> Device today!!</a:t>
            </a:r>
          </a:p>
          <a:p>
            <a:pPr marL="614363" lvl="1" indent="-269875" eaLnBrk="0" hangingPunct="0">
              <a:lnSpc>
                <a:spcPct val="85000"/>
              </a:lnSpc>
              <a:spcAft>
                <a:spcPct val="30000"/>
              </a:spcAft>
              <a:buSzPct val="65000"/>
              <a:defRPr/>
            </a:pPr>
            <a:endParaRPr lang="en-US" sz="2000" kern="0" dirty="0">
              <a:cs typeface="+mn-cs"/>
            </a:endParaRPr>
          </a:p>
          <a:p>
            <a:pPr marL="614363" lvl="1" indent="-269875" eaLnBrk="0" hangingPunct="0">
              <a:lnSpc>
                <a:spcPct val="85000"/>
              </a:lnSpc>
              <a:spcAft>
                <a:spcPct val="30000"/>
              </a:spcAft>
              <a:buSzPct val="65000"/>
              <a:defRPr/>
            </a:pPr>
            <a:r>
              <a:rPr lang="en-US" kern="0" dirty="0" smtClean="0">
                <a:solidFill>
                  <a:schemeClr val="accent1">
                    <a:lumMod val="75000"/>
                  </a:schemeClr>
                </a:solidFill>
                <a:cs typeface="+mn-cs"/>
              </a:rPr>
              <a:t>http</a:t>
            </a:r>
            <a:r>
              <a:rPr lang="en-US" kern="0" dirty="0">
                <a:solidFill>
                  <a:schemeClr val="accent1">
                    <a:lumMod val="75000"/>
                  </a:schemeClr>
                </a:solidFill>
                <a:cs typeface="+mn-cs"/>
              </a:rPr>
              <a:t>://appworld.blackberry.com/webstore/content/18920158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</a:rPr>
              <a:t>For More Information…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Come to the Lab! JAM </a:t>
            </a:r>
            <a:r>
              <a:rPr lang="en-US" dirty="0" smtClean="0">
                <a:latin typeface="Arial" charset="0"/>
              </a:rPr>
              <a:t>849 </a:t>
            </a:r>
            <a:r>
              <a:rPr lang="en-US" dirty="0">
                <a:latin typeface="Arial" charset="0"/>
              </a:rPr>
              <a:t>- BBM Integration in the NDK (Today @ 1pm)</a:t>
            </a:r>
          </a:p>
          <a:p>
            <a:r>
              <a:rPr lang="en-US" dirty="0">
                <a:latin typeface="Arial" charset="0"/>
                <a:hlinkClick r:id="rId2"/>
              </a:rPr>
              <a:t>http://developer.blackberry.com/bbm</a:t>
            </a:r>
            <a:endParaRPr lang="en-US" dirty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We want to hear from you!</a:t>
            </a:r>
          </a:p>
          <a:p>
            <a:pPr lvl="1"/>
            <a:r>
              <a:rPr lang="en-US" dirty="0" smtClean="0">
                <a:latin typeface="Arial" charset="0"/>
              </a:rPr>
              <a:t>Let </a:t>
            </a:r>
            <a:r>
              <a:rPr lang="en-US" dirty="0">
                <a:latin typeface="Arial" charset="0"/>
              </a:rPr>
              <a:t>us know about the cool things you’ve done!</a:t>
            </a:r>
          </a:p>
          <a:p>
            <a:pPr lvl="1"/>
            <a:r>
              <a:rPr lang="en-US" dirty="0">
                <a:latin typeface="Arial" charset="0"/>
                <a:hlinkClick r:id="rId3"/>
              </a:rPr>
              <a:t>nkalkounis@rim.com</a:t>
            </a:r>
            <a:r>
              <a:rPr lang="en-US" dirty="0">
                <a:latin typeface="Arial" charset="0"/>
              </a:rPr>
              <a:t>  - @</a:t>
            </a:r>
            <a:r>
              <a:rPr lang="en-US" dirty="0" err="1">
                <a:latin typeface="Arial" charset="0"/>
              </a:rPr>
              <a:t>nickkalkounis</a:t>
            </a:r>
            <a:endParaRPr lang="en-US" dirty="0">
              <a:latin typeface="Arial" charset="0"/>
            </a:endParaRPr>
          </a:p>
          <a:p>
            <a:pPr lvl="1"/>
            <a:r>
              <a:rPr lang="en-US" dirty="0">
                <a:latin typeface="Arial" charset="0"/>
                <a:hlinkClick r:id="rId4"/>
              </a:rPr>
              <a:t>msohm@rim.com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MSohm</a:t>
            </a:r>
            <a:r>
              <a:rPr lang="en-US" dirty="0" smtClean="0">
                <a:latin typeface="Arial" charset="0"/>
              </a:rPr>
              <a:t> in the BlackBerry Developer Forums</a:t>
            </a: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F3E6E98-1CD8-4F49-8470-8C803F64D0C3}" type="slidenum">
              <a:rPr lang="en-US" smtClean="0">
                <a:latin typeface="Arial" charset="0"/>
              </a:rPr>
              <a:pPr/>
              <a:t>42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77348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85900"/>
            <a:ext cx="7772400" cy="955675"/>
          </a:xfrm>
        </p:spPr>
        <p:txBody>
          <a:bodyPr/>
          <a:lstStyle/>
          <a:p>
            <a:r>
              <a:rPr lang="en-US" smtClean="0">
                <a:latin typeface="Arial" charset="0"/>
              </a:rPr>
              <a:t>THANK YOU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571750"/>
            <a:ext cx="6400800" cy="1217613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JAM 847</a:t>
            </a:r>
          </a:p>
          <a:p>
            <a:r>
              <a:rPr lang="en-US" sz="1800" dirty="0" smtClean="0">
                <a:latin typeface="Arial" charset="0"/>
              </a:rPr>
              <a:t>Nick Kalkounis – Product Manager</a:t>
            </a:r>
          </a:p>
          <a:p>
            <a:r>
              <a:rPr lang="en-US" sz="1800" dirty="0" smtClean="0">
                <a:latin typeface="Arial" charset="0"/>
              </a:rPr>
              <a:t>Mark Sohm – Developer Relations</a:t>
            </a:r>
          </a:p>
          <a:p>
            <a:r>
              <a:rPr lang="en-US" sz="1800" dirty="0" smtClean="0">
                <a:latin typeface="Arial" charset="0"/>
              </a:rPr>
              <a:t>Vaideeswaran Sethuraman, CEO, </a:t>
            </a:r>
            <a:r>
              <a:rPr lang="en-US" sz="1800" dirty="0" err="1" smtClean="0">
                <a:latin typeface="Arial" charset="0"/>
              </a:rPr>
              <a:t>Divum</a:t>
            </a:r>
            <a:endParaRPr lang="en-US" sz="1800" dirty="0" smtClean="0">
              <a:latin typeface="Arial" charset="0"/>
            </a:endParaRPr>
          </a:p>
          <a:p>
            <a:r>
              <a:rPr lang="en-US" sz="1800" dirty="0" err="1" smtClean="0">
                <a:latin typeface="Arial" charset="0"/>
              </a:rPr>
              <a:t>Chethan</a:t>
            </a:r>
            <a:r>
              <a:rPr lang="en-US" sz="1800" dirty="0" smtClean="0">
                <a:latin typeface="Arial" charset="0"/>
              </a:rPr>
              <a:t> Rao, </a:t>
            </a:r>
            <a:r>
              <a:rPr lang="en-US" sz="1800" dirty="0" err="1" smtClean="0">
                <a:latin typeface="Arial" charset="0"/>
              </a:rPr>
              <a:t>Divum</a:t>
            </a:r>
            <a:endParaRPr lang="en-US" sz="1800" dirty="0" smtClean="0">
              <a:latin typeface="Arial" charset="0"/>
            </a:endParaRPr>
          </a:p>
          <a:p>
            <a:r>
              <a:rPr lang="en-US" sz="1800" dirty="0" smtClean="0">
                <a:latin typeface="Arial" charset="0"/>
              </a:rPr>
              <a:t>November 29-30, 2012</a:t>
            </a:r>
          </a:p>
        </p:txBody>
      </p:sp>
    </p:spTree>
    <p:extLst>
      <p:ext uri="{BB962C8B-B14F-4D97-AF65-F5344CB8AC3E}">
        <p14:creationId xmlns="" xmlns:p14="http://schemas.microsoft.com/office/powerpoint/2010/main" val="920378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Scoreloop</a:t>
            </a:r>
            <a:r>
              <a:rPr lang="en-US" dirty="0" smtClean="0"/>
              <a:t> Reach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ltGray">
          <a:xfrm>
            <a:off x="444500" y="1463676"/>
            <a:ext cx="4915585" cy="3145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b="1" dirty="0" smtClean="0">
                <a:solidFill>
                  <a:schemeClr val="tx1"/>
                </a:solidFill>
                <a:latin typeface="Calibri"/>
                <a:cs typeface="Calibri"/>
              </a:rPr>
              <a:t>Scoreloop connects games and the people who play them. </a:t>
            </a:r>
            <a:endParaRPr lang="en-CA" sz="2000" b="1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94640" y="2317116"/>
            <a:ext cx="5976620" cy="2140584"/>
          </a:xfrm>
          <a:prstGeom prst="rect">
            <a:avLst/>
          </a:prstGeom>
        </p:spPr>
        <p:txBody>
          <a:bodyPr/>
          <a:lstStyle/>
          <a:p>
            <a:pPr marL="285750" marR="0" lvl="0" indent="-28575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13,000 game studios using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Scoreloop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SDK</a:t>
            </a:r>
          </a:p>
          <a:p>
            <a:pPr marL="285750" marR="0" lvl="0" indent="-28575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1,300 games</a:t>
            </a:r>
          </a:p>
          <a:p>
            <a:pPr marL="285750" marR="0" lvl="0" indent="-28575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182m users</a:t>
            </a:r>
          </a:p>
          <a:p>
            <a:pPr marL="752475" marR="0" lvl="1" indent="-28575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Tx/>
              <a:buSzPct val="65000"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Calibri" pitchFamily="34" charset="0"/>
              </a:rPr>
              <a:t>29m MAU</a:t>
            </a:r>
          </a:p>
          <a:p>
            <a:pPr marL="752475" marR="0" lvl="1" indent="-28575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Tx/>
              <a:buSzPct val="65000"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cs typeface="Calibri" pitchFamily="34" charset="0"/>
              </a:rPr>
              <a:t>2.8m DAU</a:t>
            </a:r>
          </a:p>
          <a:p>
            <a:pPr marL="285750" marR="0" lvl="0" indent="-28575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Over 10b High scores</a:t>
            </a:r>
            <a:endParaRPr kumimoji="0" lang="en-US" sz="1600" b="0" i="1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pic>
        <p:nvPicPr>
          <p:cNvPr id="7" name="Picture 23" descr="Armed.jpe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0519480">
            <a:off x="6333717" y="2428850"/>
            <a:ext cx="475888" cy="438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8" descr="CTR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680595">
            <a:off x="7124792" y="4429497"/>
            <a:ext cx="497416" cy="45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7" descr="Pinball 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55029">
            <a:off x="5074680" y="2423356"/>
            <a:ext cx="668179" cy="616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3" descr="ToFu2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277469">
            <a:off x="8157733" y="4275152"/>
            <a:ext cx="491749" cy="45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9" descr="WhaleT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9979700">
            <a:off x="8315451" y="3089985"/>
            <a:ext cx="567665" cy="52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0" descr="GDhd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292837">
            <a:off x="5520888" y="3467380"/>
            <a:ext cx="518944" cy="4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8" descr="RunInC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19892320">
            <a:off x="7277202" y="3349472"/>
            <a:ext cx="506479" cy="457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1" descr="MortalS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2149496">
            <a:off x="1310847" y="4438143"/>
            <a:ext cx="517810" cy="4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1" descr="Geared.pn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413206">
            <a:off x="4972113" y="4410729"/>
            <a:ext cx="474755" cy="438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2" descr="HexD.pn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1293606">
            <a:off x="5993409" y="4465401"/>
            <a:ext cx="568799" cy="523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3" descr="HungryS.pn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 rot="19813226">
            <a:off x="3808922" y="4265704"/>
            <a:ext cx="495150" cy="457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0" descr="UnblockM.pn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644500" y="4419800"/>
            <a:ext cx="518944" cy="478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7" descr="BBS3D.pn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592401">
            <a:off x="8160266" y="1323108"/>
            <a:ext cx="479286" cy="444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36" descr="PES2012.png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 rot="20167741">
            <a:off x="7399297" y="2343831"/>
            <a:ext cx="503082" cy="465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7" descr="Pinball 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55029">
            <a:off x="6327288" y="3465431"/>
            <a:ext cx="496282" cy="457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5" descr="OpenS.png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rot="1720547">
            <a:off x="8207764" y="2036878"/>
            <a:ext cx="512145" cy="470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34" descr="Jewels.jpg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 rot="20205358">
            <a:off x="6842670" y="1556706"/>
            <a:ext cx="469089" cy="432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Games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cs typeface="Arial" pitchFamily="34" charset="0"/>
              </a:rPr>
              <a:t>The Games App is a preloaded application on the home screen of BB10. </a:t>
            </a:r>
          </a:p>
          <a:p>
            <a:endParaRPr lang="en-CA" dirty="0" smtClean="0">
              <a:cs typeface="Arial" pitchFamily="34" charset="0"/>
            </a:endParaRPr>
          </a:p>
          <a:p>
            <a:r>
              <a:rPr lang="en-CA" dirty="0" smtClean="0">
                <a:cs typeface="Arial" pitchFamily="34" charset="0"/>
              </a:rPr>
              <a:t>As a central gaming experience on BlackBerry it enhances social and viral discovery of </a:t>
            </a:r>
            <a:r>
              <a:rPr lang="en-CA" dirty="0" err="1" smtClean="0">
                <a:cs typeface="Arial" pitchFamily="34" charset="0"/>
              </a:rPr>
              <a:t>Scoreloop</a:t>
            </a:r>
            <a:r>
              <a:rPr lang="en-CA" dirty="0" smtClean="0">
                <a:cs typeface="Arial" pitchFamily="34" charset="0"/>
              </a:rPr>
              <a:t> enabled games.</a:t>
            </a:r>
          </a:p>
          <a:p>
            <a:endParaRPr lang="en-US" dirty="0"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Games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The Games App feature overview</a:t>
            </a:r>
          </a:p>
          <a:p>
            <a:pPr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sz="2000" dirty="0" smtClean="0"/>
              <a:t>Connect with other BB10 gamers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Find friends on BBM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Discover your friends</a:t>
            </a:r>
            <a:r>
              <a:rPr lang="en-US" altLang="en-US" sz="2000" dirty="0" smtClean="0"/>
              <a:t>’</a:t>
            </a:r>
            <a:r>
              <a:rPr lang="en-US" sz="2000" dirty="0" smtClean="0"/>
              <a:t> games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See friends' gaming activities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Compare gaming skills with friends</a:t>
            </a:r>
          </a:p>
          <a:p>
            <a:pPr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Games App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699120" y="1186716"/>
            <a:ext cx="3606180" cy="1424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+mj-cs"/>
              </a:rPr>
              <a:t>See &amp; Compare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5910" y="2735789"/>
            <a:ext cx="436899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BlackBerryLove Semibold" pitchFamily="34" charset="0"/>
              </a:rPr>
              <a:t> See </a:t>
            </a:r>
            <a:r>
              <a:rPr lang="en-US" sz="2000" dirty="0">
                <a:latin typeface="BlackBerryLove Semibold" pitchFamily="34" charset="0"/>
              </a:rPr>
              <a:t>friends</a:t>
            </a:r>
            <a:r>
              <a:rPr lang="en-US" altLang="en-US" sz="2000" dirty="0">
                <a:latin typeface="BlackBerryLove Semibold" pitchFamily="34" charset="0"/>
              </a:rPr>
              <a:t>’</a:t>
            </a:r>
            <a:r>
              <a:rPr lang="en-US" sz="2000" dirty="0">
                <a:latin typeface="BlackBerryLove Semibold" pitchFamily="34" charset="0"/>
              </a:rPr>
              <a:t> gaming activities.</a:t>
            </a:r>
          </a:p>
          <a:p>
            <a:pPr>
              <a:buFont typeface="Arial" pitchFamily="34" charset="0"/>
              <a:buChar char="•"/>
            </a:pPr>
            <a:endParaRPr lang="en-US" sz="2000" dirty="0">
              <a:latin typeface="BlackBerryLove Semibold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BlackBerryLove Semibold" pitchFamily="34" charset="0"/>
              </a:rPr>
              <a:t> Compare </a:t>
            </a:r>
            <a:r>
              <a:rPr lang="en-US" sz="2000" dirty="0">
                <a:latin typeface="BlackBerryLove Semibold" pitchFamily="34" charset="0"/>
              </a:rPr>
              <a:t>gaming skills with friends.</a:t>
            </a:r>
          </a:p>
          <a:p>
            <a:endParaRPr lang="en-US" sz="2000" dirty="0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1796" y="1214120"/>
            <a:ext cx="1922473" cy="375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04583" y="1759065"/>
            <a:ext cx="1582824" cy="263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Games App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1147763"/>
            <a:ext cx="64008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Find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050" y="2242185"/>
            <a:ext cx="3859213" cy="2246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2000" kern="0" dirty="0" smtClean="0">
                <a:latin typeface="Arial" pitchFamily="34" charset="0"/>
                <a:ea typeface="ＭＳ Ｐゴシック" charset="0"/>
                <a:cs typeface="Arial" pitchFamily="34" charset="0"/>
              </a:rPr>
              <a:t> Find </a:t>
            </a:r>
            <a:r>
              <a:rPr lang="en-US" sz="2000" kern="0" dirty="0">
                <a:latin typeface="Arial" pitchFamily="34" charset="0"/>
                <a:ea typeface="ＭＳ Ｐゴシック" charset="0"/>
                <a:cs typeface="Arial" pitchFamily="34" charset="0"/>
              </a:rPr>
              <a:t>friends on BBM.</a:t>
            </a:r>
          </a:p>
          <a:p>
            <a:pPr>
              <a:buFont typeface="Arial" pitchFamily="34" charset="0"/>
              <a:buChar char="•"/>
              <a:defRPr/>
            </a:pPr>
            <a:endParaRPr lang="en-US" sz="2000" kern="0" dirty="0">
              <a:latin typeface="Arial" pitchFamily="34" charset="0"/>
              <a:ea typeface="ＭＳ Ｐゴシック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2000" kern="0" dirty="0" smtClean="0">
                <a:latin typeface="Arial" pitchFamily="34" charset="0"/>
                <a:ea typeface="ＭＳ Ｐゴシック" charset="0"/>
                <a:cs typeface="Arial" pitchFamily="34" charset="0"/>
              </a:rPr>
              <a:t> Other </a:t>
            </a:r>
            <a:r>
              <a:rPr lang="en-US" sz="2000" kern="0" dirty="0">
                <a:latin typeface="Arial" pitchFamily="34" charset="0"/>
                <a:ea typeface="ＭＳ Ｐゴシック" charset="0"/>
                <a:cs typeface="Arial" pitchFamily="34" charset="0"/>
              </a:rPr>
              <a:t>options available to find friends.</a:t>
            </a:r>
          </a:p>
          <a:p>
            <a:pPr>
              <a:buFont typeface="Arial" pitchFamily="34" charset="0"/>
              <a:buChar char="•"/>
              <a:defRPr/>
            </a:pPr>
            <a:endParaRPr lang="en-US" sz="2000" kern="0" dirty="0">
              <a:latin typeface="Arial" pitchFamily="34" charset="0"/>
              <a:ea typeface="ＭＳ Ｐゴシック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2000" kern="0" dirty="0" smtClean="0">
                <a:latin typeface="Arial" pitchFamily="34" charset="0"/>
                <a:ea typeface="ＭＳ Ｐゴシック" charset="0"/>
                <a:cs typeface="Arial" pitchFamily="34" charset="0"/>
              </a:rPr>
              <a:t> Choose </a:t>
            </a:r>
            <a:r>
              <a:rPr lang="en-US" sz="2000" kern="0" dirty="0">
                <a:latin typeface="Arial" pitchFamily="34" charset="0"/>
                <a:ea typeface="ＭＳ Ｐゴシック" charset="0"/>
                <a:cs typeface="Arial" pitchFamily="34" charset="0"/>
              </a:rPr>
              <a:t>from friends already playing and invite others.</a:t>
            </a:r>
            <a:endParaRPr lang="en-US" sz="2000" dirty="0"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pic>
        <p:nvPicPr>
          <p:cNvPr id="7" name="Picture 1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48042" y="1203960"/>
            <a:ext cx="1919871" cy="374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7087" y="1700646"/>
            <a:ext cx="1607137" cy="2677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 descr="Screen shot 2012-11-12 at 1.54.23 PM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7172" y="1709656"/>
            <a:ext cx="1157402" cy="2683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8"/>
          <p:cNvSpPr>
            <a:spLocks noChangeArrowheads="1"/>
          </p:cNvSpPr>
          <p:nvPr/>
        </p:nvSpPr>
        <p:spPr bwMode="auto">
          <a:xfrm>
            <a:off x="6454140" y="2677160"/>
            <a:ext cx="868680" cy="2032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BlackBerry World 2011">
  <a:themeElements>
    <a:clrScheme name="BlackBerry World 2011 16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005594"/>
      </a:accent1>
      <a:accent2>
        <a:srgbClr val="008675"/>
      </a:accent2>
      <a:accent3>
        <a:srgbClr val="FFFFFF"/>
      </a:accent3>
      <a:accent4>
        <a:srgbClr val="000000"/>
      </a:accent4>
      <a:accent5>
        <a:srgbClr val="AAB4C8"/>
      </a:accent5>
      <a:accent6>
        <a:srgbClr val="007969"/>
      </a:accent6>
      <a:hlink>
        <a:srgbClr val="FC8F00"/>
      </a:hlink>
      <a:folHlink>
        <a:srgbClr val="870014"/>
      </a:folHlink>
    </a:clrScheme>
    <a:fontScheme name="BlackBerry World 2011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ckBerry World 201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ckBerry World 201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ckBerry World 201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ckBerry World 201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ckBerry World 201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ckBerry World 201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ckBerry World 201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ckBerry World 2011 13">
        <a:dk1>
          <a:srgbClr val="000000"/>
        </a:dk1>
        <a:lt1>
          <a:srgbClr val="FFFFFF"/>
        </a:lt1>
        <a:dk2>
          <a:srgbClr val="FFFFFF"/>
        </a:dk2>
        <a:lt2>
          <a:srgbClr val="DDDDDD"/>
        </a:lt2>
        <a:accent1>
          <a:srgbClr val="005594"/>
        </a:accent1>
        <a:accent2>
          <a:srgbClr val="008675"/>
        </a:accent2>
        <a:accent3>
          <a:srgbClr val="FFFFFF"/>
        </a:accent3>
        <a:accent4>
          <a:srgbClr val="000000"/>
        </a:accent4>
        <a:accent5>
          <a:srgbClr val="AAB4C8"/>
        </a:accent5>
        <a:accent6>
          <a:srgbClr val="007969"/>
        </a:accent6>
        <a:hlink>
          <a:srgbClr val="877300"/>
        </a:hlink>
        <a:folHlink>
          <a:srgbClr val="87001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14">
        <a:dk1>
          <a:srgbClr val="000000"/>
        </a:dk1>
        <a:lt1>
          <a:srgbClr val="FFFFFF"/>
        </a:lt1>
        <a:dk2>
          <a:srgbClr val="FFFFFF"/>
        </a:dk2>
        <a:lt2>
          <a:srgbClr val="C0C0C0"/>
        </a:lt2>
        <a:accent1>
          <a:srgbClr val="005594"/>
        </a:accent1>
        <a:accent2>
          <a:srgbClr val="008675"/>
        </a:accent2>
        <a:accent3>
          <a:srgbClr val="FFFFFF"/>
        </a:accent3>
        <a:accent4>
          <a:srgbClr val="000000"/>
        </a:accent4>
        <a:accent5>
          <a:srgbClr val="AAB4C8"/>
        </a:accent5>
        <a:accent6>
          <a:srgbClr val="007969"/>
        </a:accent6>
        <a:hlink>
          <a:srgbClr val="877300"/>
        </a:hlink>
        <a:folHlink>
          <a:srgbClr val="87001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15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005594"/>
        </a:accent1>
        <a:accent2>
          <a:srgbClr val="008675"/>
        </a:accent2>
        <a:accent3>
          <a:srgbClr val="FFFFFF"/>
        </a:accent3>
        <a:accent4>
          <a:srgbClr val="000000"/>
        </a:accent4>
        <a:accent5>
          <a:srgbClr val="AAB4C8"/>
        </a:accent5>
        <a:accent6>
          <a:srgbClr val="007969"/>
        </a:accent6>
        <a:hlink>
          <a:srgbClr val="877300"/>
        </a:hlink>
        <a:folHlink>
          <a:srgbClr val="87001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16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005594"/>
        </a:accent1>
        <a:accent2>
          <a:srgbClr val="008675"/>
        </a:accent2>
        <a:accent3>
          <a:srgbClr val="FFFFFF"/>
        </a:accent3>
        <a:accent4>
          <a:srgbClr val="000000"/>
        </a:accent4>
        <a:accent5>
          <a:srgbClr val="AAB4C8"/>
        </a:accent5>
        <a:accent6>
          <a:srgbClr val="007969"/>
        </a:accent6>
        <a:hlink>
          <a:srgbClr val="FC8F00"/>
        </a:hlink>
        <a:folHlink>
          <a:srgbClr val="87001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5432</TotalTime>
  <Words>1339</Words>
  <Application>Microsoft Office PowerPoint</Application>
  <PresentationFormat>On-screen Show (16:9)</PresentationFormat>
  <Paragraphs>355</Paragraphs>
  <Slides>43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BlackBerry World 2011</vt:lpstr>
      <vt:lpstr>Leveraging BlackBerry Services: BBM and Scoreloop</vt:lpstr>
      <vt:lpstr>For More Information…</vt:lpstr>
      <vt:lpstr>Agenda</vt:lpstr>
      <vt:lpstr>Scoreloop</vt:lpstr>
      <vt:lpstr>Scoreloop Reach</vt:lpstr>
      <vt:lpstr>The Games App</vt:lpstr>
      <vt:lpstr>The Games App</vt:lpstr>
      <vt:lpstr>The Games App Features</vt:lpstr>
      <vt:lpstr>The Games App Features</vt:lpstr>
      <vt:lpstr>The Games App Features</vt:lpstr>
      <vt:lpstr>The Games App Features</vt:lpstr>
      <vt:lpstr>Scoreloop SDK</vt:lpstr>
      <vt:lpstr>Scoreloop SDK</vt:lpstr>
      <vt:lpstr>Scoreloop Features</vt:lpstr>
      <vt:lpstr>Scoreloop Features</vt:lpstr>
      <vt:lpstr>Scoreloop Features</vt:lpstr>
      <vt:lpstr>BBM Social Platform</vt:lpstr>
      <vt:lpstr>BBM Agenda</vt:lpstr>
      <vt:lpstr>BBM: A Vibrant Social Network</vt:lpstr>
      <vt:lpstr>The BBM Social Platform</vt:lpstr>
      <vt:lpstr>BBM Social Platform APIs</vt:lpstr>
      <vt:lpstr>Is it hard to use?</vt:lpstr>
      <vt:lpstr>BBM Social Platform APIs</vt:lpstr>
      <vt:lpstr>BBM Social Platform APIs</vt:lpstr>
      <vt:lpstr>BBM SP Registration</vt:lpstr>
      <vt:lpstr>BBM SP Registration</vt:lpstr>
      <vt:lpstr>BBM SP Registration</vt:lpstr>
      <vt:lpstr>BBM SP Invite to Download</vt:lpstr>
      <vt:lpstr>BBM SP Profile Boxes</vt:lpstr>
      <vt:lpstr>BBM SP Profile Boxes</vt:lpstr>
      <vt:lpstr>BBM SP Profile Page</vt:lpstr>
      <vt:lpstr>BBM SP Profile Page</vt:lpstr>
      <vt:lpstr>BBM SP Contacts</vt:lpstr>
      <vt:lpstr>Invoking BBM</vt:lpstr>
      <vt:lpstr>BBM SP Roadmap - Features</vt:lpstr>
      <vt:lpstr>BBM SP Roadmap - Features</vt:lpstr>
      <vt:lpstr>BBM SP Roadmap - Tools</vt:lpstr>
      <vt:lpstr>Real World Experience</vt:lpstr>
      <vt:lpstr>PhotoBrowser</vt:lpstr>
      <vt:lpstr>PhotoBrowser</vt:lpstr>
      <vt:lpstr>PhotoBrowser</vt:lpstr>
      <vt:lpstr>For More Information…</vt:lpstr>
      <vt:lpstr>THANK YOU</vt:lpstr>
    </vt:vector>
  </TitlesOfParts>
  <Company>Research in Motion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</dc:title>
  <dc:subject>BlackBerry World 2011</dc:subject>
  <dc:creator>.</dc:creator>
  <dc:description>Onsite presentation support by Reaction Graphics LLC, www.reactiongraphics.com</dc:description>
  <cp:lastModifiedBy>Windows User</cp:lastModifiedBy>
  <cp:revision>342</cp:revision>
  <dcterms:created xsi:type="dcterms:W3CDTF">2011-01-18T05:23:15Z</dcterms:created>
  <dcterms:modified xsi:type="dcterms:W3CDTF">2012-11-27T14:42:27Z</dcterms:modified>
</cp:coreProperties>
</file>